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72" r:id="rId1"/>
  </p:sldMasterIdLst>
  <p:sldIdLst>
    <p:sldId id="256" r:id="rId2"/>
    <p:sldId id="257" r:id="rId3"/>
  </p:sldIdLst>
  <p:sldSz cx="32399288" cy="39600188"/>
  <p:notesSz cx="6669088" cy="9928225"/>
  <p:defaultTextStyle>
    <a:defPPr>
      <a:defRPr lang="en-US"/>
    </a:defPPr>
    <a:lvl1pPr marL="0" algn="l" defTabSz="3628759" rtl="0" eaLnBrk="1" latinLnBrk="0" hangingPunct="1">
      <a:defRPr sz="7143" kern="1200">
        <a:solidFill>
          <a:schemeClr val="tx1"/>
        </a:solidFill>
        <a:latin typeface="+mn-lt"/>
        <a:ea typeface="+mn-ea"/>
        <a:cs typeface="+mn-cs"/>
      </a:defRPr>
    </a:lvl1pPr>
    <a:lvl2pPr marL="1814380" algn="l" defTabSz="3628759" rtl="0" eaLnBrk="1" latinLnBrk="0" hangingPunct="1">
      <a:defRPr sz="7143" kern="1200">
        <a:solidFill>
          <a:schemeClr val="tx1"/>
        </a:solidFill>
        <a:latin typeface="+mn-lt"/>
        <a:ea typeface="+mn-ea"/>
        <a:cs typeface="+mn-cs"/>
      </a:defRPr>
    </a:lvl2pPr>
    <a:lvl3pPr marL="3628759" algn="l" defTabSz="3628759" rtl="0" eaLnBrk="1" latinLnBrk="0" hangingPunct="1">
      <a:defRPr sz="7143" kern="1200">
        <a:solidFill>
          <a:schemeClr val="tx1"/>
        </a:solidFill>
        <a:latin typeface="+mn-lt"/>
        <a:ea typeface="+mn-ea"/>
        <a:cs typeface="+mn-cs"/>
      </a:defRPr>
    </a:lvl3pPr>
    <a:lvl4pPr marL="5443141" algn="l" defTabSz="3628759" rtl="0" eaLnBrk="1" latinLnBrk="0" hangingPunct="1">
      <a:defRPr sz="7143" kern="1200">
        <a:solidFill>
          <a:schemeClr val="tx1"/>
        </a:solidFill>
        <a:latin typeface="+mn-lt"/>
        <a:ea typeface="+mn-ea"/>
        <a:cs typeface="+mn-cs"/>
      </a:defRPr>
    </a:lvl4pPr>
    <a:lvl5pPr marL="7257521" algn="l" defTabSz="3628759" rtl="0" eaLnBrk="1" latinLnBrk="0" hangingPunct="1">
      <a:defRPr sz="7143" kern="1200">
        <a:solidFill>
          <a:schemeClr val="tx1"/>
        </a:solidFill>
        <a:latin typeface="+mn-lt"/>
        <a:ea typeface="+mn-ea"/>
        <a:cs typeface="+mn-cs"/>
      </a:defRPr>
    </a:lvl5pPr>
    <a:lvl6pPr marL="9071900" algn="l" defTabSz="3628759" rtl="0" eaLnBrk="1" latinLnBrk="0" hangingPunct="1">
      <a:defRPr sz="7143" kern="1200">
        <a:solidFill>
          <a:schemeClr val="tx1"/>
        </a:solidFill>
        <a:latin typeface="+mn-lt"/>
        <a:ea typeface="+mn-ea"/>
        <a:cs typeface="+mn-cs"/>
      </a:defRPr>
    </a:lvl6pPr>
    <a:lvl7pPr marL="10886280" algn="l" defTabSz="3628759" rtl="0" eaLnBrk="1" latinLnBrk="0" hangingPunct="1">
      <a:defRPr sz="7143" kern="1200">
        <a:solidFill>
          <a:schemeClr val="tx1"/>
        </a:solidFill>
        <a:latin typeface="+mn-lt"/>
        <a:ea typeface="+mn-ea"/>
        <a:cs typeface="+mn-cs"/>
      </a:defRPr>
    </a:lvl7pPr>
    <a:lvl8pPr marL="12700660" algn="l" defTabSz="3628759" rtl="0" eaLnBrk="1" latinLnBrk="0" hangingPunct="1">
      <a:defRPr sz="7143" kern="1200">
        <a:solidFill>
          <a:schemeClr val="tx1"/>
        </a:solidFill>
        <a:latin typeface="+mn-lt"/>
        <a:ea typeface="+mn-ea"/>
        <a:cs typeface="+mn-cs"/>
      </a:defRPr>
    </a:lvl8pPr>
    <a:lvl9pPr marL="14515040" algn="l" defTabSz="3628759" rtl="0" eaLnBrk="1" latinLnBrk="0" hangingPunct="1">
      <a:defRPr sz="7143"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2472" userDrawn="1">
          <p15:clr>
            <a:srgbClr val="A4A3A4"/>
          </p15:clr>
        </p15:guide>
        <p15:guide id="2" pos="10205"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3240"/>
    <p:restoredTop sz="95934"/>
  </p:normalViewPr>
  <p:slideViewPr>
    <p:cSldViewPr snapToGrid="0" snapToObjects="1">
      <p:cViewPr varScale="1">
        <p:scale>
          <a:sx n="19" d="100"/>
          <a:sy n="19" d="100"/>
        </p:scale>
        <p:origin x="576" y="60"/>
      </p:cViewPr>
      <p:guideLst>
        <p:guide orient="horz" pos="12472"/>
        <p:guide pos="10205"/>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29951" y="6480867"/>
            <a:ext cx="27539395" cy="13786732"/>
          </a:xfrm>
        </p:spPr>
        <p:txBody>
          <a:bodyPr anchor="b"/>
          <a:lstStyle>
            <a:lvl1pPr algn="ctr">
              <a:defRPr sz="21259"/>
            </a:lvl1pPr>
          </a:lstStyle>
          <a:p>
            <a:r>
              <a:rPr lang="en-US"/>
              <a:t>Click to edit Master title style</a:t>
            </a:r>
            <a:endParaRPr lang="en-US" dirty="0"/>
          </a:p>
        </p:txBody>
      </p:sp>
      <p:sp>
        <p:nvSpPr>
          <p:cNvPr id="3" name="Subtitle 2"/>
          <p:cNvSpPr>
            <a:spLocks noGrp="1"/>
          </p:cNvSpPr>
          <p:nvPr>
            <p:ph type="subTitle" idx="1"/>
          </p:nvPr>
        </p:nvSpPr>
        <p:spPr>
          <a:xfrm>
            <a:off x="4049914" y="20799270"/>
            <a:ext cx="24299467" cy="9560876"/>
          </a:xfrm>
        </p:spPr>
        <p:txBody>
          <a:bodyPr/>
          <a:lstStyle>
            <a:lvl1pPr marL="0" indent="0" algn="ctr">
              <a:buNone/>
              <a:defRPr sz="8504"/>
            </a:lvl1pPr>
            <a:lvl2pPr marL="1619951" indent="0" algn="ctr">
              <a:buNone/>
              <a:defRPr sz="7086"/>
            </a:lvl2pPr>
            <a:lvl3pPr marL="3239902" indent="0" algn="ctr">
              <a:buNone/>
              <a:defRPr sz="6378"/>
            </a:lvl3pPr>
            <a:lvl4pPr marL="4859853" indent="0" algn="ctr">
              <a:buNone/>
              <a:defRPr sz="5669"/>
            </a:lvl4pPr>
            <a:lvl5pPr marL="6479804" indent="0" algn="ctr">
              <a:buNone/>
              <a:defRPr sz="5669"/>
            </a:lvl5pPr>
            <a:lvl6pPr marL="8099755" indent="0" algn="ctr">
              <a:buNone/>
              <a:defRPr sz="5669"/>
            </a:lvl6pPr>
            <a:lvl7pPr marL="9719706" indent="0" algn="ctr">
              <a:buNone/>
              <a:defRPr sz="5669"/>
            </a:lvl7pPr>
            <a:lvl8pPr marL="11339657" indent="0" algn="ctr">
              <a:buNone/>
              <a:defRPr sz="5669"/>
            </a:lvl8pPr>
            <a:lvl9pPr marL="12959608" indent="0" algn="ctr">
              <a:buNone/>
              <a:defRPr sz="5669"/>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145965325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19095681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185743" y="2108347"/>
            <a:ext cx="6986096" cy="335593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27454" y="2108347"/>
            <a:ext cx="20553298" cy="335593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21161418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EF384D3-BD68-D045-BB96-14DF123A789F}"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16865571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10578" y="9872561"/>
            <a:ext cx="27944386" cy="16472575"/>
          </a:xfrm>
        </p:spPr>
        <p:txBody>
          <a:bodyPr anchor="b"/>
          <a:lstStyle>
            <a:lvl1pPr>
              <a:defRPr sz="21259"/>
            </a:lvl1pPr>
          </a:lstStyle>
          <a:p>
            <a:r>
              <a:rPr lang="en-US"/>
              <a:t>Click to edit Master title style</a:t>
            </a:r>
            <a:endParaRPr lang="en-US" dirty="0"/>
          </a:p>
        </p:txBody>
      </p:sp>
      <p:sp>
        <p:nvSpPr>
          <p:cNvPr id="3" name="Text Placeholder 2"/>
          <p:cNvSpPr>
            <a:spLocks noGrp="1"/>
          </p:cNvSpPr>
          <p:nvPr>
            <p:ph type="body" idx="1"/>
          </p:nvPr>
        </p:nvSpPr>
        <p:spPr>
          <a:xfrm>
            <a:off x="2210578" y="26500971"/>
            <a:ext cx="27944386" cy="8662538"/>
          </a:xfrm>
        </p:spPr>
        <p:txBody>
          <a:bodyPr/>
          <a:lstStyle>
            <a:lvl1pPr marL="0" indent="0">
              <a:buNone/>
              <a:defRPr sz="8504">
                <a:solidFill>
                  <a:schemeClr val="tx1"/>
                </a:solidFill>
              </a:defRPr>
            </a:lvl1pPr>
            <a:lvl2pPr marL="1619951" indent="0">
              <a:buNone/>
              <a:defRPr sz="7086">
                <a:solidFill>
                  <a:schemeClr val="tx1">
                    <a:tint val="75000"/>
                  </a:schemeClr>
                </a:solidFill>
              </a:defRPr>
            </a:lvl2pPr>
            <a:lvl3pPr marL="3239902" indent="0">
              <a:buNone/>
              <a:defRPr sz="6378">
                <a:solidFill>
                  <a:schemeClr val="tx1">
                    <a:tint val="75000"/>
                  </a:schemeClr>
                </a:solidFill>
              </a:defRPr>
            </a:lvl3pPr>
            <a:lvl4pPr marL="4859853" indent="0">
              <a:buNone/>
              <a:defRPr sz="5669">
                <a:solidFill>
                  <a:schemeClr val="tx1">
                    <a:tint val="75000"/>
                  </a:schemeClr>
                </a:solidFill>
              </a:defRPr>
            </a:lvl4pPr>
            <a:lvl5pPr marL="6479804" indent="0">
              <a:buNone/>
              <a:defRPr sz="5669">
                <a:solidFill>
                  <a:schemeClr val="tx1">
                    <a:tint val="75000"/>
                  </a:schemeClr>
                </a:solidFill>
              </a:defRPr>
            </a:lvl5pPr>
            <a:lvl6pPr marL="8099755" indent="0">
              <a:buNone/>
              <a:defRPr sz="5669">
                <a:solidFill>
                  <a:schemeClr val="tx1">
                    <a:tint val="75000"/>
                  </a:schemeClr>
                </a:solidFill>
              </a:defRPr>
            </a:lvl6pPr>
            <a:lvl7pPr marL="9719706" indent="0">
              <a:buNone/>
              <a:defRPr sz="5669">
                <a:solidFill>
                  <a:schemeClr val="tx1">
                    <a:tint val="75000"/>
                  </a:schemeClr>
                </a:solidFill>
              </a:defRPr>
            </a:lvl7pPr>
            <a:lvl8pPr marL="11339657" indent="0">
              <a:buNone/>
              <a:defRPr sz="5669">
                <a:solidFill>
                  <a:schemeClr val="tx1">
                    <a:tint val="75000"/>
                  </a:schemeClr>
                </a:solidFill>
              </a:defRPr>
            </a:lvl8pPr>
            <a:lvl9pPr marL="12959608" indent="0">
              <a:buNone/>
              <a:defRPr sz="5669">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EF384D3-BD68-D045-BB96-14DF123A789F}" type="datetimeFigureOut">
              <a:rPr lang="en-US" smtClean="0"/>
              <a:pPr/>
              <a:t>5/26/2026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13285901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27455"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402143" y="10541718"/>
            <a:ext cx="13769697" cy="2512595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EF384D3-BD68-D045-BB96-14DF123A789F}" type="datetimeFigureOut">
              <a:rPr lang="en-US" smtClean="0"/>
              <a:pPr/>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8010971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108354"/>
            <a:ext cx="27944386" cy="7654206"/>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31675" y="9707550"/>
            <a:ext cx="13706416"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4" name="Content Placeholder 3"/>
          <p:cNvSpPr>
            <a:spLocks noGrp="1"/>
          </p:cNvSpPr>
          <p:nvPr>
            <p:ph sz="half" idx="2"/>
          </p:nvPr>
        </p:nvSpPr>
        <p:spPr>
          <a:xfrm>
            <a:off x="2231675" y="14465070"/>
            <a:ext cx="13706416"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402143" y="9707550"/>
            <a:ext cx="13773918" cy="4757520"/>
          </a:xfrm>
        </p:spPr>
        <p:txBody>
          <a:bodyPr anchor="b"/>
          <a:lstStyle>
            <a:lvl1pPr marL="0" indent="0">
              <a:buNone/>
              <a:defRPr sz="8504" b="1"/>
            </a:lvl1pPr>
            <a:lvl2pPr marL="1619951" indent="0">
              <a:buNone/>
              <a:defRPr sz="7086" b="1"/>
            </a:lvl2pPr>
            <a:lvl3pPr marL="3239902" indent="0">
              <a:buNone/>
              <a:defRPr sz="6378" b="1"/>
            </a:lvl3pPr>
            <a:lvl4pPr marL="4859853" indent="0">
              <a:buNone/>
              <a:defRPr sz="5669" b="1"/>
            </a:lvl4pPr>
            <a:lvl5pPr marL="6479804" indent="0">
              <a:buNone/>
              <a:defRPr sz="5669" b="1"/>
            </a:lvl5pPr>
            <a:lvl6pPr marL="8099755" indent="0">
              <a:buNone/>
              <a:defRPr sz="5669" b="1"/>
            </a:lvl6pPr>
            <a:lvl7pPr marL="9719706" indent="0">
              <a:buNone/>
              <a:defRPr sz="5669" b="1"/>
            </a:lvl7pPr>
            <a:lvl8pPr marL="11339657" indent="0">
              <a:buNone/>
              <a:defRPr sz="5669" b="1"/>
            </a:lvl8pPr>
            <a:lvl9pPr marL="12959608" indent="0">
              <a:buNone/>
              <a:defRPr sz="5669" b="1"/>
            </a:lvl9pPr>
          </a:lstStyle>
          <a:p>
            <a:pPr lvl="0"/>
            <a:r>
              <a:rPr lang="en-US"/>
              <a:t>Click to edit Master text styles</a:t>
            </a:r>
          </a:p>
        </p:txBody>
      </p:sp>
      <p:sp>
        <p:nvSpPr>
          <p:cNvPr id="6" name="Content Placeholder 5"/>
          <p:cNvSpPr>
            <a:spLocks noGrp="1"/>
          </p:cNvSpPr>
          <p:nvPr>
            <p:ph sz="quarter" idx="4"/>
          </p:nvPr>
        </p:nvSpPr>
        <p:spPr>
          <a:xfrm>
            <a:off x="16402143" y="14465070"/>
            <a:ext cx="13773918" cy="21275937"/>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EF384D3-BD68-D045-BB96-14DF123A789F}" type="datetimeFigureOut">
              <a:rPr lang="en-US" smtClean="0"/>
              <a:pPr/>
              <a:t>5/26/2026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20792842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EF384D3-BD68-D045-BB96-14DF123A789F}" type="datetimeFigureOut">
              <a:rPr lang="en-US" smtClean="0"/>
              <a:pPr/>
              <a:t>5/26/2026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5283466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EF384D3-BD68-D045-BB96-14DF123A789F}" type="datetimeFigureOut">
              <a:rPr lang="en-US" smtClean="0"/>
              <a:pPr/>
              <a:t>5/26/2026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7719897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Content Placeholder 2"/>
          <p:cNvSpPr>
            <a:spLocks noGrp="1"/>
          </p:cNvSpPr>
          <p:nvPr>
            <p:ph idx="1"/>
          </p:nvPr>
        </p:nvSpPr>
        <p:spPr>
          <a:xfrm>
            <a:off x="13773920" y="5701705"/>
            <a:ext cx="16402139" cy="28141800"/>
          </a:xfrm>
        </p:spPr>
        <p:txBody>
          <a:bodyPr/>
          <a:lstStyle>
            <a:lvl1pPr>
              <a:defRPr sz="11338"/>
            </a:lvl1pPr>
            <a:lvl2pPr>
              <a:defRPr sz="9921"/>
            </a:lvl2pPr>
            <a:lvl3pPr>
              <a:defRPr sz="8504"/>
            </a:lvl3pPr>
            <a:lvl4pPr>
              <a:defRPr sz="7086"/>
            </a:lvl4pPr>
            <a:lvl5pPr>
              <a:defRPr sz="7086"/>
            </a:lvl5pPr>
            <a:lvl6pPr>
              <a:defRPr sz="7086"/>
            </a:lvl6pPr>
            <a:lvl7pPr>
              <a:defRPr sz="7086"/>
            </a:lvl7pPr>
            <a:lvl8pPr>
              <a:defRPr sz="7086"/>
            </a:lvl8pPr>
            <a:lvl9pPr>
              <a:defRPr sz="7086"/>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pPr/>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4030836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31671" y="2640014"/>
            <a:ext cx="10449614" cy="9240044"/>
          </a:xfrm>
        </p:spPr>
        <p:txBody>
          <a:bodyPr anchor="b"/>
          <a:lstStyle>
            <a:lvl1pPr>
              <a:defRPr sz="11338"/>
            </a:lvl1pPr>
          </a:lstStyle>
          <a:p>
            <a:r>
              <a:rPr lang="en-US"/>
              <a:t>Click to edit Master title style</a:t>
            </a:r>
            <a:endParaRPr lang="en-US" dirty="0"/>
          </a:p>
        </p:txBody>
      </p:sp>
      <p:sp>
        <p:nvSpPr>
          <p:cNvPr id="3" name="Picture Placeholder 2"/>
          <p:cNvSpPr>
            <a:spLocks noGrp="1" noChangeAspect="1"/>
          </p:cNvSpPr>
          <p:nvPr>
            <p:ph type="pic" idx="1"/>
          </p:nvPr>
        </p:nvSpPr>
        <p:spPr>
          <a:xfrm>
            <a:off x="13773920" y="5701705"/>
            <a:ext cx="16402139" cy="28141800"/>
          </a:xfrm>
        </p:spPr>
        <p:txBody>
          <a:bodyPr anchor="t"/>
          <a:lstStyle>
            <a:lvl1pPr marL="0" indent="0">
              <a:buNone/>
              <a:defRPr sz="11338"/>
            </a:lvl1pPr>
            <a:lvl2pPr marL="1619951" indent="0">
              <a:buNone/>
              <a:defRPr sz="9921"/>
            </a:lvl2pPr>
            <a:lvl3pPr marL="3239902" indent="0">
              <a:buNone/>
              <a:defRPr sz="8504"/>
            </a:lvl3pPr>
            <a:lvl4pPr marL="4859853" indent="0">
              <a:buNone/>
              <a:defRPr sz="7086"/>
            </a:lvl4pPr>
            <a:lvl5pPr marL="6479804" indent="0">
              <a:buNone/>
              <a:defRPr sz="7086"/>
            </a:lvl5pPr>
            <a:lvl6pPr marL="8099755" indent="0">
              <a:buNone/>
              <a:defRPr sz="7086"/>
            </a:lvl6pPr>
            <a:lvl7pPr marL="9719706" indent="0">
              <a:buNone/>
              <a:defRPr sz="7086"/>
            </a:lvl7pPr>
            <a:lvl8pPr marL="11339657" indent="0">
              <a:buNone/>
              <a:defRPr sz="7086"/>
            </a:lvl8pPr>
            <a:lvl9pPr marL="12959608" indent="0">
              <a:buNone/>
              <a:defRPr sz="7086"/>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2231671" y="11880056"/>
            <a:ext cx="10449614" cy="22009274"/>
          </a:xfrm>
        </p:spPr>
        <p:txBody>
          <a:bodyPr/>
          <a:lstStyle>
            <a:lvl1pPr marL="0" indent="0">
              <a:buNone/>
              <a:defRPr sz="5669"/>
            </a:lvl1pPr>
            <a:lvl2pPr marL="1619951" indent="0">
              <a:buNone/>
              <a:defRPr sz="4960"/>
            </a:lvl2pPr>
            <a:lvl3pPr marL="3239902" indent="0">
              <a:buNone/>
              <a:defRPr sz="4252"/>
            </a:lvl3pPr>
            <a:lvl4pPr marL="4859853" indent="0">
              <a:buNone/>
              <a:defRPr sz="3543"/>
            </a:lvl4pPr>
            <a:lvl5pPr marL="6479804" indent="0">
              <a:buNone/>
              <a:defRPr sz="3543"/>
            </a:lvl5pPr>
            <a:lvl6pPr marL="8099755" indent="0">
              <a:buNone/>
              <a:defRPr sz="3543"/>
            </a:lvl6pPr>
            <a:lvl7pPr marL="9719706" indent="0">
              <a:buNone/>
              <a:defRPr sz="3543"/>
            </a:lvl7pPr>
            <a:lvl8pPr marL="11339657" indent="0">
              <a:buNone/>
              <a:defRPr sz="3543"/>
            </a:lvl8pPr>
            <a:lvl9pPr marL="12959608" indent="0">
              <a:buNone/>
              <a:defRPr sz="3543"/>
            </a:lvl9pPr>
          </a:lstStyle>
          <a:p>
            <a:pPr lvl="0"/>
            <a:r>
              <a:rPr lang="en-US"/>
              <a:t>Click to edit Master text styles</a:t>
            </a:r>
          </a:p>
        </p:txBody>
      </p:sp>
      <p:sp>
        <p:nvSpPr>
          <p:cNvPr id="5" name="Date Placeholder 4"/>
          <p:cNvSpPr>
            <a:spLocks noGrp="1"/>
          </p:cNvSpPr>
          <p:nvPr>
            <p:ph type="dt" sz="half" idx="10"/>
          </p:nvPr>
        </p:nvSpPr>
        <p:spPr/>
        <p:txBody>
          <a:bodyPr/>
          <a:lstStyle/>
          <a:p>
            <a:fld id="{CEF384D3-BD68-D045-BB96-14DF123A789F}" type="datetimeFigureOut">
              <a:rPr lang="en-US" smtClean="0"/>
              <a:pPr/>
              <a:t>5/26/2026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F6206C09-6F33-3B4A-ACD9-EC8B621BEFB0}" type="slidenum">
              <a:rPr lang="en-US" smtClean="0"/>
              <a:pPr/>
              <a:t>‹#›</a:t>
            </a:fld>
            <a:endParaRPr lang="en-US"/>
          </a:p>
        </p:txBody>
      </p:sp>
    </p:spTree>
    <p:extLst>
      <p:ext uri="{BB962C8B-B14F-4D97-AF65-F5344CB8AC3E}">
        <p14:creationId xmlns:p14="http://schemas.microsoft.com/office/powerpoint/2010/main" val="146349971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27452" y="2108354"/>
            <a:ext cx="27944386" cy="7654206"/>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27452" y="10541718"/>
            <a:ext cx="27944386" cy="2512595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27451" y="36703519"/>
            <a:ext cx="7289840" cy="2108343"/>
          </a:xfrm>
          <a:prstGeom prst="rect">
            <a:avLst/>
          </a:prstGeom>
        </p:spPr>
        <p:txBody>
          <a:bodyPr vert="horz" lIns="91440" tIns="45720" rIns="91440" bIns="45720" rtlCol="0" anchor="ctr"/>
          <a:lstStyle>
            <a:lvl1pPr algn="l">
              <a:defRPr sz="4252">
                <a:solidFill>
                  <a:schemeClr val="tx1">
                    <a:tint val="75000"/>
                  </a:schemeClr>
                </a:solidFill>
              </a:defRPr>
            </a:lvl1pPr>
          </a:lstStyle>
          <a:p>
            <a:fld id="{CEF384D3-BD68-D045-BB96-14DF123A789F}" type="datetimeFigureOut">
              <a:rPr lang="en-US" smtClean="0"/>
              <a:pPr/>
              <a:t>5/26/2026</a:t>
            </a:fld>
            <a:endParaRPr lang="en-US"/>
          </a:p>
        </p:txBody>
      </p:sp>
      <p:sp>
        <p:nvSpPr>
          <p:cNvPr id="5" name="Footer Placeholder 4"/>
          <p:cNvSpPr>
            <a:spLocks noGrp="1"/>
          </p:cNvSpPr>
          <p:nvPr>
            <p:ph type="ftr" sz="quarter" idx="3"/>
          </p:nvPr>
        </p:nvSpPr>
        <p:spPr>
          <a:xfrm>
            <a:off x="10732265" y="36703519"/>
            <a:ext cx="10934760" cy="2108343"/>
          </a:xfrm>
          <a:prstGeom prst="rect">
            <a:avLst/>
          </a:prstGeom>
        </p:spPr>
        <p:txBody>
          <a:bodyPr vert="horz" lIns="91440" tIns="45720" rIns="91440" bIns="45720" rtlCol="0" anchor="ctr"/>
          <a:lstStyle>
            <a:lvl1pPr algn="ctr">
              <a:defRPr sz="4252">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2881997" y="36703519"/>
            <a:ext cx="7289840" cy="2108343"/>
          </a:xfrm>
          <a:prstGeom prst="rect">
            <a:avLst/>
          </a:prstGeom>
        </p:spPr>
        <p:txBody>
          <a:bodyPr vert="horz" lIns="91440" tIns="45720" rIns="91440" bIns="45720" rtlCol="0" anchor="ctr"/>
          <a:lstStyle>
            <a:lvl1pPr algn="r">
              <a:defRPr sz="4252">
                <a:solidFill>
                  <a:schemeClr val="tx1">
                    <a:tint val="75000"/>
                  </a:schemeClr>
                </a:solidFill>
              </a:defRPr>
            </a:lvl1pPr>
          </a:lstStyle>
          <a:p>
            <a:fld id="{F6206C09-6F33-3B4A-ACD9-EC8B621BEFB0}" type="slidenum">
              <a:rPr lang="en-US" smtClean="0"/>
              <a:pPr/>
              <a:t>‹#›</a:t>
            </a:fld>
            <a:endParaRPr lang="en-US"/>
          </a:p>
        </p:txBody>
      </p:sp>
    </p:spTree>
    <p:extLst>
      <p:ext uri="{BB962C8B-B14F-4D97-AF65-F5344CB8AC3E}">
        <p14:creationId xmlns:p14="http://schemas.microsoft.com/office/powerpoint/2010/main" val="867155571"/>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3239902" rtl="0" eaLnBrk="1" latinLnBrk="0" hangingPunct="1">
        <a:lnSpc>
          <a:spcPct val="90000"/>
        </a:lnSpc>
        <a:spcBef>
          <a:spcPct val="0"/>
        </a:spcBef>
        <a:buNone/>
        <a:defRPr sz="15590" kern="1200">
          <a:solidFill>
            <a:schemeClr val="tx1"/>
          </a:solidFill>
          <a:latin typeface="+mj-lt"/>
          <a:ea typeface="+mj-ea"/>
          <a:cs typeface="+mj-cs"/>
        </a:defRPr>
      </a:lvl1pPr>
    </p:titleStyle>
    <p:bodyStyle>
      <a:lvl1pPr marL="809976" indent="-809976" algn="l" defTabSz="3239902" rtl="0" eaLnBrk="1" latinLnBrk="0" hangingPunct="1">
        <a:lnSpc>
          <a:spcPct val="90000"/>
        </a:lnSpc>
        <a:spcBef>
          <a:spcPts val="3543"/>
        </a:spcBef>
        <a:buFont typeface="Arial" panose="020B0604020202020204" pitchFamily="34" charset="0"/>
        <a:buChar char="•"/>
        <a:defRPr sz="9921" kern="1200">
          <a:solidFill>
            <a:schemeClr val="tx1"/>
          </a:solidFill>
          <a:latin typeface="+mn-lt"/>
          <a:ea typeface="+mn-ea"/>
          <a:cs typeface="+mn-cs"/>
        </a:defRPr>
      </a:lvl1pPr>
      <a:lvl2pPr marL="2429927" indent="-809976" algn="l" defTabSz="3239902" rtl="0" eaLnBrk="1" latinLnBrk="0" hangingPunct="1">
        <a:lnSpc>
          <a:spcPct val="90000"/>
        </a:lnSpc>
        <a:spcBef>
          <a:spcPts val="1772"/>
        </a:spcBef>
        <a:buFont typeface="Arial" panose="020B0604020202020204" pitchFamily="34" charset="0"/>
        <a:buChar char="•"/>
        <a:defRPr sz="8504" kern="1200">
          <a:solidFill>
            <a:schemeClr val="tx1"/>
          </a:solidFill>
          <a:latin typeface="+mn-lt"/>
          <a:ea typeface="+mn-ea"/>
          <a:cs typeface="+mn-cs"/>
        </a:defRPr>
      </a:lvl2pPr>
      <a:lvl3pPr marL="4049878" indent="-809976" algn="l" defTabSz="3239902" rtl="0" eaLnBrk="1" latinLnBrk="0" hangingPunct="1">
        <a:lnSpc>
          <a:spcPct val="90000"/>
        </a:lnSpc>
        <a:spcBef>
          <a:spcPts val="1772"/>
        </a:spcBef>
        <a:buFont typeface="Arial" panose="020B0604020202020204" pitchFamily="34" charset="0"/>
        <a:buChar char="•"/>
        <a:defRPr sz="7086" kern="1200">
          <a:solidFill>
            <a:schemeClr val="tx1"/>
          </a:solidFill>
          <a:latin typeface="+mn-lt"/>
          <a:ea typeface="+mn-ea"/>
          <a:cs typeface="+mn-cs"/>
        </a:defRPr>
      </a:lvl3pPr>
      <a:lvl4pPr marL="5669829"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4pPr>
      <a:lvl5pPr marL="7289780"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5pPr>
      <a:lvl6pPr marL="8909731"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6pPr>
      <a:lvl7pPr marL="10529682"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7pPr>
      <a:lvl8pPr marL="12149633"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8pPr>
      <a:lvl9pPr marL="13769584" indent="-809976" algn="l" defTabSz="3239902" rtl="0" eaLnBrk="1" latinLnBrk="0" hangingPunct="1">
        <a:lnSpc>
          <a:spcPct val="90000"/>
        </a:lnSpc>
        <a:spcBef>
          <a:spcPts val="1772"/>
        </a:spcBef>
        <a:buFont typeface="Arial" panose="020B0604020202020204" pitchFamily="34" charset="0"/>
        <a:buChar char="•"/>
        <a:defRPr sz="6378" kern="1200">
          <a:solidFill>
            <a:schemeClr val="tx1"/>
          </a:solidFill>
          <a:latin typeface="+mn-lt"/>
          <a:ea typeface="+mn-ea"/>
          <a:cs typeface="+mn-cs"/>
        </a:defRPr>
      </a:lvl9pPr>
    </p:bodyStyle>
    <p:otherStyle>
      <a:defPPr>
        <a:defRPr lang="en-US"/>
      </a:defPPr>
      <a:lvl1pPr marL="0" algn="l" defTabSz="3239902" rtl="0" eaLnBrk="1" latinLnBrk="0" hangingPunct="1">
        <a:defRPr sz="6378" kern="1200">
          <a:solidFill>
            <a:schemeClr val="tx1"/>
          </a:solidFill>
          <a:latin typeface="+mn-lt"/>
          <a:ea typeface="+mn-ea"/>
          <a:cs typeface="+mn-cs"/>
        </a:defRPr>
      </a:lvl1pPr>
      <a:lvl2pPr marL="1619951" algn="l" defTabSz="3239902" rtl="0" eaLnBrk="1" latinLnBrk="0" hangingPunct="1">
        <a:defRPr sz="6378" kern="1200">
          <a:solidFill>
            <a:schemeClr val="tx1"/>
          </a:solidFill>
          <a:latin typeface="+mn-lt"/>
          <a:ea typeface="+mn-ea"/>
          <a:cs typeface="+mn-cs"/>
        </a:defRPr>
      </a:lvl2pPr>
      <a:lvl3pPr marL="3239902" algn="l" defTabSz="3239902" rtl="0" eaLnBrk="1" latinLnBrk="0" hangingPunct="1">
        <a:defRPr sz="6378" kern="1200">
          <a:solidFill>
            <a:schemeClr val="tx1"/>
          </a:solidFill>
          <a:latin typeface="+mn-lt"/>
          <a:ea typeface="+mn-ea"/>
          <a:cs typeface="+mn-cs"/>
        </a:defRPr>
      </a:lvl3pPr>
      <a:lvl4pPr marL="4859853" algn="l" defTabSz="3239902" rtl="0" eaLnBrk="1" latinLnBrk="0" hangingPunct="1">
        <a:defRPr sz="6378" kern="1200">
          <a:solidFill>
            <a:schemeClr val="tx1"/>
          </a:solidFill>
          <a:latin typeface="+mn-lt"/>
          <a:ea typeface="+mn-ea"/>
          <a:cs typeface="+mn-cs"/>
        </a:defRPr>
      </a:lvl4pPr>
      <a:lvl5pPr marL="6479804" algn="l" defTabSz="3239902" rtl="0" eaLnBrk="1" latinLnBrk="0" hangingPunct="1">
        <a:defRPr sz="6378" kern="1200">
          <a:solidFill>
            <a:schemeClr val="tx1"/>
          </a:solidFill>
          <a:latin typeface="+mn-lt"/>
          <a:ea typeface="+mn-ea"/>
          <a:cs typeface="+mn-cs"/>
        </a:defRPr>
      </a:lvl5pPr>
      <a:lvl6pPr marL="8099755" algn="l" defTabSz="3239902" rtl="0" eaLnBrk="1" latinLnBrk="0" hangingPunct="1">
        <a:defRPr sz="6378" kern="1200">
          <a:solidFill>
            <a:schemeClr val="tx1"/>
          </a:solidFill>
          <a:latin typeface="+mn-lt"/>
          <a:ea typeface="+mn-ea"/>
          <a:cs typeface="+mn-cs"/>
        </a:defRPr>
      </a:lvl6pPr>
      <a:lvl7pPr marL="9719706" algn="l" defTabSz="3239902" rtl="0" eaLnBrk="1" latinLnBrk="0" hangingPunct="1">
        <a:defRPr sz="6378" kern="1200">
          <a:solidFill>
            <a:schemeClr val="tx1"/>
          </a:solidFill>
          <a:latin typeface="+mn-lt"/>
          <a:ea typeface="+mn-ea"/>
          <a:cs typeface="+mn-cs"/>
        </a:defRPr>
      </a:lvl7pPr>
      <a:lvl8pPr marL="11339657" algn="l" defTabSz="3239902" rtl="0" eaLnBrk="1" latinLnBrk="0" hangingPunct="1">
        <a:defRPr sz="6378" kern="1200">
          <a:solidFill>
            <a:schemeClr val="tx1"/>
          </a:solidFill>
          <a:latin typeface="+mn-lt"/>
          <a:ea typeface="+mn-ea"/>
          <a:cs typeface="+mn-cs"/>
        </a:defRPr>
      </a:lvl8pPr>
      <a:lvl9pPr marL="12959608" algn="l" defTabSz="3239902" rtl="0" eaLnBrk="1" latinLnBrk="0" hangingPunct="1">
        <a:defRPr sz="637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1938992"/>
          </a:xfrm>
          <a:prstGeom prst="rect">
            <a:avLst/>
          </a:prstGeom>
          <a:noFill/>
        </p:spPr>
        <p:txBody>
          <a:bodyPr wrap="square" rtlCol="0">
            <a:spAutoFit/>
          </a:bodyPr>
          <a:lstStyle/>
          <a:p>
            <a:pPr algn="ctr"/>
            <a:r>
              <a:rPr lang="it-IT" sz="6000" b="1" dirty="0">
                <a:latin typeface="Arial" charset="0"/>
                <a:ea typeface="Arial" charset="0"/>
                <a:cs typeface="Arial" charset="0"/>
              </a:rPr>
              <a:t>VARIATIA RANDAMENTULUI LA SOIA IN RELATIE CU DATA SEMANATULUI SI DENSITATEA PLANTELOR</a:t>
            </a:r>
            <a:endParaRPr lang="en-US" sz="6000" b="1" dirty="0">
              <a:solidFill>
                <a:srgbClr val="FF0000"/>
              </a:solidFill>
              <a:latin typeface="Arial" charset="0"/>
              <a:ea typeface="Arial" charset="0"/>
              <a:cs typeface="Arial" charset="0"/>
            </a:endParaRPr>
          </a:p>
        </p:txBody>
      </p:sp>
      <p:sp>
        <p:nvSpPr>
          <p:cNvPr id="19" name="TextBox 18"/>
          <p:cNvSpPr txBox="1"/>
          <p:nvPr/>
        </p:nvSpPr>
        <p:spPr>
          <a:xfrm>
            <a:off x="1771853" y="8660612"/>
            <a:ext cx="28359197" cy="2308324"/>
          </a:xfrm>
          <a:prstGeom prst="rect">
            <a:avLst/>
          </a:prstGeom>
          <a:noFill/>
        </p:spPr>
        <p:txBody>
          <a:bodyPr wrap="square" rtlCol="0">
            <a:spAutoFit/>
          </a:bodyPr>
          <a:lstStyle/>
          <a:p>
            <a:pPr algn="r"/>
            <a:r>
              <a:rPr lang="en-US" sz="3600" b="1" dirty="0">
                <a:latin typeface="Arial" charset="0"/>
                <a:ea typeface="Arial" charset="0"/>
                <a:cs typeface="Arial" charset="0"/>
              </a:rPr>
              <a:t>BUZNA Ciprian</a:t>
            </a:r>
            <a:r>
              <a:rPr lang="en-US" sz="3600" b="1" baseline="30000" dirty="0">
                <a:latin typeface="Arial" charset="0"/>
                <a:ea typeface="Arial" charset="0"/>
                <a:cs typeface="Arial" charset="0"/>
              </a:rPr>
              <a:t>1</a:t>
            </a:r>
            <a:r>
              <a:rPr lang="en-US" sz="3600" b="1" dirty="0">
                <a:latin typeface="Arial" charset="0"/>
                <a:ea typeface="Arial" charset="0"/>
                <a:cs typeface="Arial" charset="0"/>
              </a:rPr>
              <a:t>, HORABLAGA </a:t>
            </a:r>
            <a:r>
              <a:rPr lang="en-US" sz="3600" b="1" dirty="0" err="1">
                <a:latin typeface="Arial" charset="0"/>
                <a:ea typeface="Arial" charset="0"/>
                <a:cs typeface="Arial" charset="0"/>
              </a:rPr>
              <a:t>Nicolae</a:t>
            </a:r>
            <a:r>
              <a:rPr lang="en-US" sz="3600" b="1" dirty="0">
                <a:latin typeface="Arial" charset="0"/>
                <a:ea typeface="Arial" charset="0"/>
                <a:cs typeface="Arial" charset="0"/>
              </a:rPr>
              <a:t> Marinel</a:t>
            </a:r>
            <a:r>
              <a:rPr lang="en-US" sz="3600" b="1" baseline="30000" dirty="0">
                <a:latin typeface="Arial" charset="0"/>
                <a:ea typeface="Arial" charset="0"/>
                <a:cs typeface="Arial" charset="0"/>
              </a:rPr>
              <a:t>1,2</a:t>
            </a:r>
            <a:r>
              <a:rPr lang="en-US" sz="3600" b="1" dirty="0">
                <a:latin typeface="Arial" charset="0"/>
                <a:ea typeface="Arial" charset="0"/>
                <a:cs typeface="Arial" charset="0"/>
              </a:rPr>
              <a:t>, TOMUȚA Rebeca</a:t>
            </a:r>
            <a:r>
              <a:rPr lang="en-US" sz="3600" b="1" baseline="30000" dirty="0">
                <a:latin typeface="Arial" charset="0"/>
                <a:ea typeface="Arial" charset="0"/>
                <a:cs typeface="Arial" charset="0"/>
              </a:rPr>
              <a:t>1</a:t>
            </a:r>
            <a:r>
              <a:rPr lang="en-US" sz="3600" b="1" dirty="0">
                <a:latin typeface="Arial" charset="0"/>
                <a:ea typeface="Arial" charset="0"/>
                <a:cs typeface="Arial" charset="0"/>
              </a:rPr>
              <a:t>, SALA Florin</a:t>
            </a:r>
            <a:r>
              <a:rPr lang="en-US" sz="3600" b="1" baseline="30000" dirty="0">
                <a:latin typeface="Arial" charset="0"/>
                <a:ea typeface="Arial" charset="0"/>
                <a:cs typeface="Arial" charset="0"/>
              </a:rPr>
              <a:t>1,2,*</a:t>
            </a:r>
            <a:endParaRPr lang="ro-RO" sz="3600" b="1" dirty="0">
              <a:latin typeface="Arial" charset="0"/>
              <a:ea typeface="Arial" charset="0"/>
              <a:cs typeface="Arial" charset="0"/>
            </a:endParaRPr>
          </a:p>
          <a:p>
            <a:pPr algn="r"/>
            <a:r>
              <a:rPr lang="en-US" sz="3600" b="1" i="1" baseline="30000" dirty="0">
                <a:latin typeface="Arial" charset="0"/>
                <a:ea typeface="Arial" charset="0"/>
                <a:cs typeface="Arial" charset="0"/>
              </a:rPr>
              <a:t>1)</a:t>
            </a:r>
            <a:r>
              <a:rPr lang="en-US" sz="3600" b="1" i="1" dirty="0">
                <a:latin typeface="Arial" charset="0"/>
                <a:ea typeface="Arial" charset="0"/>
                <a:cs typeface="Arial" charset="0"/>
              </a:rPr>
              <a:t> Agricultural Research and Development Station </a:t>
            </a:r>
            <a:r>
              <a:rPr lang="en-US" sz="3600" b="1" i="1" dirty="0" err="1">
                <a:latin typeface="Arial" charset="0"/>
                <a:ea typeface="Arial" charset="0"/>
                <a:cs typeface="Arial" charset="0"/>
              </a:rPr>
              <a:t>Lovrin</a:t>
            </a:r>
            <a:r>
              <a:rPr lang="en-US" sz="3600" b="1" i="1" dirty="0">
                <a:latin typeface="Arial" charset="0"/>
                <a:ea typeface="Arial" charset="0"/>
                <a:cs typeface="Arial" charset="0"/>
              </a:rPr>
              <a:t>, </a:t>
            </a:r>
            <a:r>
              <a:rPr lang="en-US" sz="3600" b="1" i="1" dirty="0" err="1">
                <a:latin typeface="Arial" charset="0"/>
                <a:ea typeface="Arial" charset="0"/>
                <a:cs typeface="Arial" charset="0"/>
              </a:rPr>
              <a:t>Lovrin</a:t>
            </a:r>
            <a:r>
              <a:rPr lang="en-US" sz="3600" b="1" i="1" dirty="0">
                <a:latin typeface="Arial" charset="0"/>
                <a:ea typeface="Arial" charset="0"/>
                <a:cs typeface="Arial" charset="0"/>
              </a:rPr>
              <a:t>, 521, </a:t>
            </a:r>
            <a:r>
              <a:rPr lang="en-US" sz="3600" b="1" i="1" dirty="0" err="1">
                <a:latin typeface="Arial" charset="0"/>
                <a:ea typeface="Arial" charset="0"/>
                <a:cs typeface="Arial" charset="0"/>
              </a:rPr>
              <a:t>Timiș</a:t>
            </a:r>
            <a:r>
              <a:rPr lang="en-US" sz="3600" b="1" i="1" dirty="0">
                <a:latin typeface="Arial" charset="0"/>
                <a:ea typeface="Arial" charset="0"/>
                <a:cs typeface="Arial" charset="0"/>
              </a:rPr>
              <a:t> County, 0256381401 </a:t>
            </a:r>
          </a:p>
          <a:p>
            <a:pPr algn="r"/>
            <a:r>
              <a:rPr lang="en-US" sz="3600" b="1" i="1" baseline="30000" dirty="0">
                <a:latin typeface="Arial" charset="0"/>
                <a:ea typeface="Arial" charset="0"/>
                <a:cs typeface="Arial" charset="0"/>
              </a:rPr>
              <a:t>2)</a:t>
            </a:r>
            <a:r>
              <a:rPr lang="en-US" sz="3600" b="1" i="1" dirty="0">
                <a:latin typeface="Arial" charset="0"/>
                <a:ea typeface="Arial" charset="0"/>
                <a:cs typeface="Arial" charset="0"/>
              </a:rPr>
              <a:t> University of Life Sciences “King </a:t>
            </a:r>
            <a:r>
              <a:rPr lang="en-US" sz="3600" b="1" i="1" dirty="0" err="1">
                <a:latin typeface="Arial" charset="0"/>
                <a:ea typeface="Arial" charset="0"/>
                <a:cs typeface="Arial" charset="0"/>
              </a:rPr>
              <a:t>Mihai</a:t>
            </a:r>
            <a:r>
              <a:rPr lang="en-US" sz="3600" b="1" i="1" dirty="0">
                <a:latin typeface="Arial" charset="0"/>
                <a:ea typeface="Arial" charset="0"/>
                <a:cs typeface="Arial" charset="0"/>
              </a:rPr>
              <a:t> I” from Timisoara, </a:t>
            </a:r>
            <a:r>
              <a:rPr lang="en-US" sz="3600" b="1" i="1" dirty="0" err="1">
                <a:latin typeface="Arial" charset="0"/>
                <a:ea typeface="Arial" charset="0"/>
                <a:cs typeface="Arial" charset="0"/>
              </a:rPr>
              <a:t>Calea</a:t>
            </a:r>
            <a:r>
              <a:rPr lang="en-US" sz="3600" b="1" i="1" dirty="0">
                <a:latin typeface="Arial" charset="0"/>
                <a:ea typeface="Arial" charset="0"/>
                <a:cs typeface="Arial" charset="0"/>
              </a:rPr>
              <a:t> </a:t>
            </a:r>
            <a:r>
              <a:rPr lang="en-US" sz="3600" b="1" i="1" dirty="0" err="1">
                <a:latin typeface="Arial" charset="0"/>
                <a:ea typeface="Arial" charset="0"/>
                <a:cs typeface="Arial" charset="0"/>
              </a:rPr>
              <a:t>Aradului</a:t>
            </a:r>
            <a:r>
              <a:rPr lang="en-US" sz="3600" b="1" i="1" dirty="0">
                <a:latin typeface="Arial" charset="0"/>
                <a:ea typeface="Arial" charset="0"/>
                <a:cs typeface="Arial" charset="0"/>
              </a:rPr>
              <a:t>, 119, 300645, Timisoara</a:t>
            </a:r>
            <a:endParaRPr lang="ro-RO" sz="3600" b="1" i="1" dirty="0">
              <a:latin typeface="Arial" charset="0"/>
              <a:ea typeface="Arial" charset="0"/>
              <a:cs typeface="Arial" charset="0"/>
            </a:endParaRPr>
          </a:p>
          <a:p>
            <a:pPr algn="r"/>
            <a:r>
              <a:rPr lang="ro-RO" sz="3600" b="1" i="1" dirty="0">
                <a:latin typeface="Arial" charset="0"/>
                <a:ea typeface="Arial" charset="0"/>
                <a:cs typeface="Arial" charset="0"/>
              </a:rPr>
              <a:t>*Corresponding author: florin_sala@usvt.ro</a:t>
            </a:r>
          </a:p>
        </p:txBody>
      </p:sp>
      <p:sp>
        <p:nvSpPr>
          <p:cNvPr id="20" name="TextBox 19"/>
          <p:cNvSpPr txBox="1"/>
          <p:nvPr/>
        </p:nvSpPr>
        <p:spPr>
          <a:xfrm>
            <a:off x="1891896" y="11131520"/>
            <a:ext cx="28764000" cy="3785652"/>
          </a:xfrm>
          <a:prstGeom prst="rect">
            <a:avLst/>
          </a:prstGeom>
          <a:noFill/>
        </p:spPr>
        <p:txBody>
          <a:bodyPr wrap="square" rtlCol="0">
            <a:spAutoFit/>
          </a:bodyPr>
          <a:lstStyle/>
          <a:p>
            <a:r>
              <a:rPr lang="ro-RO" sz="4000" b="1" dirty="0">
                <a:latin typeface="Arial" charset="0"/>
                <a:ea typeface="Arial" charset="0"/>
                <a:cs typeface="Arial" charset="0"/>
              </a:rPr>
              <a:t>INTRODUCERE</a:t>
            </a:r>
          </a:p>
          <a:p>
            <a:pPr algn="just"/>
            <a:r>
              <a:rPr lang="en-US" sz="4000" dirty="0" err="1">
                <a:latin typeface="Arial" charset="0"/>
                <a:ea typeface="Arial" charset="0"/>
                <a:cs typeface="Arial" charset="0"/>
              </a:rPr>
              <a:t>Soia</a:t>
            </a:r>
            <a:r>
              <a:rPr lang="en-US" sz="4000" dirty="0">
                <a:latin typeface="Arial" charset="0"/>
                <a:ea typeface="Arial" charset="0"/>
                <a:cs typeface="Arial" charset="0"/>
              </a:rPr>
              <a:t> (</a:t>
            </a:r>
            <a:r>
              <a:rPr lang="en-US" sz="4000" i="1" dirty="0" err="1">
                <a:latin typeface="Arial" charset="0"/>
                <a:ea typeface="Arial" charset="0"/>
                <a:cs typeface="Arial" charset="0"/>
              </a:rPr>
              <a:t>Glycine</a:t>
            </a:r>
            <a:r>
              <a:rPr lang="en-US" sz="4000" i="1" dirty="0">
                <a:latin typeface="Arial" charset="0"/>
                <a:ea typeface="Arial" charset="0"/>
                <a:cs typeface="Arial" charset="0"/>
              </a:rPr>
              <a:t> max</a:t>
            </a:r>
            <a:r>
              <a:rPr lang="en-US" sz="4000" dirty="0">
                <a:latin typeface="Arial" charset="0"/>
                <a:ea typeface="Arial" charset="0"/>
                <a:cs typeface="Arial" charset="0"/>
              </a:rPr>
              <a:t> (L.) </a:t>
            </a:r>
            <a:r>
              <a:rPr lang="en-US" sz="4000" dirty="0" err="1">
                <a:latin typeface="Arial" charset="0"/>
                <a:ea typeface="Arial" charset="0"/>
                <a:cs typeface="Arial" charset="0"/>
              </a:rPr>
              <a:t>Merr</a:t>
            </a:r>
            <a:r>
              <a:rPr lang="en-US" sz="4000" dirty="0">
                <a:latin typeface="Arial" charset="0"/>
                <a:ea typeface="Arial" charset="0"/>
                <a:cs typeface="Arial" charset="0"/>
              </a:rPr>
              <a:t>.) </a:t>
            </a:r>
            <a:r>
              <a:rPr lang="en-US" sz="4000" dirty="0" err="1">
                <a:latin typeface="Arial" charset="0"/>
                <a:ea typeface="Arial" charset="0"/>
                <a:cs typeface="Arial" charset="0"/>
              </a:rPr>
              <a:t>este</a:t>
            </a:r>
            <a:r>
              <a:rPr lang="en-US" sz="4000" dirty="0">
                <a:latin typeface="Arial" charset="0"/>
                <a:ea typeface="Arial" charset="0"/>
                <a:cs typeface="Arial" charset="0"/>
              </a:rPr>
              <a:t> o </a:t>
            </a:r>
            <a:r>
              <a:rPr lang="en-US" sz="4000" dirty="0" err="1">
                <a:latin typeface="Arial" charset="0"/>
                <a:ea typeface="Arial" charset="0"/>
                <a:cs typeface="Arial" charset="0"/>
              </a:rPr>
              <a:t>cultura</a:t>
            </a:r>
            <a:r>
              <a:rPr lang="en-US" sz="4000" dirty="0">
                <a:latin typeface="Arial" charset="0"/>
                <a:ea typeface="Arial" charset="0"/>
                <a:cs typeface="Arial" charset="0"/>
              </a:rPr>
              <a:t> </a:t>
            </a:r>
            <a:r>
              <a:rPr lang="en-US" sz="4000" dirty="0" err="1">
                <a:latin typeface="Arial" charset="0"/>
                <a:ea typeface="Arial" charset="0"/>
                <a:cs typeface="Arial" charset="0"/>
              </a:rPr>
              <a:t>proteica</a:t>
            </a:r>
            <a:r>
              <a:rPr lang="en-US" sz="4000" dirty="0">
                <a:latin typeface="Arial" charset="0"/>
                <a:ea typeface="Arial" charset="0"/>
                <a:cs typeface="Arial" charset="0"/>
              </a:rPr>
              <a:t>, </a:t>
            </a:r>
            <a:r>
              <a:rPr lang="en-US" sz="4000" dirty="0" err="1">
                <a:latin typeface="Arial" charset="0"/>
                <a:ea typeface="Arial" charset="0"/>
                <a:cs typeface="Arial" charset="0"/>
              </a:rPr>
              <a:t>una</a:t>
            </a:r>
            <a:r>
              <a:rPr lang="en-US" sz="4000" dirty="0">
                <a:latin typeface="Arial" charset="0"/>
                <a:ea typeface="Arial" charset="0"/>
                <a:cs typeface="Arial" charset="0"/>
              </a:rPr>
              <a:t> </a:t>
            </a:r>
            <a:r>
              <a:rPr lang="en-US" sz="4000" dirty="0" err="1">
                <a:latin typeface="Arial" charset="0"/>
                <a:ea typeface="Arial" charset="0"/>
                <a:cs typeface="Arial" charset="0"/>
              </a:rPr>
              <a:t>dintre</a:t>
            </a:r>
            <a:r>
              <a:rPr lang="en-US" sz="4000" dirty="0">
                <a:latin typeface="Arial" charset="0"/>
                <a:ea typeface="Arial" charset="0"/>
                <a:cs typeface="Arial" charset="0"/>
              </a:rPr>
              <a:t> </a:t>
            </a:r>
            <a:r>
              <a:rPr lang="en-US" sz="4000" dirty="0" err="1">
                <a:latin typeface="Arial" charset="0"/>
                <a:ea typeface="Arial" charset="0"/>
                <a:cs typeface="Arial" charset="0"/>
              </a:rPr>
              <a:t>principalele</a:t>
            </a:r>
            <a:r>
              <a:rPr lang="en-US" sz="4000" dirty="0">
                <a:latin typeface="Arial" charset="0"/>
                <a:ea typeface="Arial" charset="0"/>
                <a:cs typeface="Arial" charset="0"/>
              </a:rPr>
              <a:t> </a:t>
            </a:r>
            <a:r>
              <a:rPr lang="en-US" sz="4000" dirty="0" err="1">
                <a:latin typeface="Arial" charset="0"/>
                <a:ea typeface="Arial" charset="0"/>
                <a:cs typeface="Arial" charset="0"/>
              </a:rPr>
              <a:t>cinci</a:t>
            </a:r>
            <a:r>
              <a:rPr lang="en-US" sz="4000" dirty="0">
                <a:latin typeface="Arial" charset="0"/>
                <a:ea typeface="Arial" charset="0"/>
                <a:cs typeface="Arial" charset="0"/>
              </a:rPr>
              <a:t> </a:t>
            </a:r>
            <a:r>
              <a:rPr lang="en-US" sz="4000" dirty="0" err="1">
                <a:latin typeface="Arial" charset="0"/>
                <a:ea typeface="Arial" charset="0"/>
                <a:cs typeface="Arial" charset="0"/>
              </a:rPr>
              <a:t>culturi</a:t>
            </a:r>
            <a:r>
              <a:rPr lang="en-US" sz="4000" dirty="0">
                <a:latin typeface="Arial" charset="0"/>
                <a:ea typeface="Arial" charset="0"/>
                <a:cs typeface="Arial" charset="0"/>
              </a:rPr>
              <a:t> </a:t>
            </a:r>
            <a:r>
              <a:rPr lang="en-US" sz="4000" dirty="0" err="1">
                <a:latin typeface="Arial" charset="0"/>
                <a:ea typeface="Arial" charset="0"/>
                <a:cs typeface="Arial" charset="0"/>
              </a:rPr>
              <a:t>pe</a:t>
            </a:r>
            <a:r>
              <a:rPr lang="en-US" sz="4000" dirty="0">
                <a:latin typeface="Arial" charset="0"/>
                <a:ea typeface="Arial" charset="0"/>
                <a:cs typeface="Arial" charset="0"/>
              </a:rPr>
              <a:t> plan </a:t>
            </a:r>
            <a:r>
              <a:rPr lang="en-US" sz="4000" dirty="0" err="1">
                <a:latin typeface="Arial" charset="0"/>
                <a:ea typeface="Arial" charset="0"/>
                <a:cs typeface="Arial" charset="0"/>
              </a:rPr>
              <a:t>mondial</a:t>
            </a:r>
            <a:r>
              <a:rPr lang="en-US" sz="4000" dirty="0">
                <a:latin typeface="Arial" charset="0"/>
                <a:ea typeface="Arial" charset="0"/>
                <a:cs typeface="Arial" charset="0"/>
              </a:rPr>
              <a:t>, cu </a:t>
            </a:r>
            <a:r>
              <a:rPr lang="en-US" sz="4000" dirty="0" err="1">
                <a:latin typeface="Arial" charset="0"/>
                <a:ea typeface="Arial" charset="0"/>
                <a:cs typeface="Arial" charset="0"/>
              </a:rPr>
              <a:t>importanta</a:t>
            </a:r>
            <a:r>
              <a:rPr lang="en-US" sz="4000" dirty="0">
                <a:latin typeface="Arial" charset="0"/>
                <a:ea typeface="Arial" charset="0"/>
                <a:cs typeface="Arial" charset="0"/>
              </a:rPr>
              <a:t> </a:t>
            </a:r>
            <a:r>
              <a:rPr lang="en-US" sz="4000" dirty="0" err="1">
                <a:latin typeface="Arial" charset="0"/>
                <a:ea typeface="Arial" charset="0"/>
                <a:cs typeface="Arial" charset="0"/>
              </a:rPr>
              <a:t>ridicata</a:t>
            </a:r>
            <a:r>
              <a:rPr lang="en-US" sz="4000" dirty="0">
                <a:latin typeface="Arial" charset="0"/>
                <a:ea typeface="Arial" charset="0"/>
                <a:cs typeface="Arial" charset="0"/>
              </a:rPr>
              <a:t> </a:t>
            </a:r>
            <a:r>
              <a:rPr lang="en-US" sz="4000" dirty="0" err="1">
                <a:latin typeface="Arial" charset="0"/>
                <a:ea typeface="Arial" charset="0"/>
                <a:cs typeface="Arial" charset="0"/>
              </a:rPr>
              <a:t>pentru</a:t>
            </a:r>
            <a:r>
              <a:rPr lang="en-US" sz="4000" dirty="0">
                <a:latin typeface="Arial" charset="0"/>
                <a:ea typeface="Arial" charset="0"/>
                <a:cs typeface="Arial" charset="0"/>
              </a:rPr>
              <a:t> </a:t>
            </a:r>
            <a:r>
              <a:rPr lang="en-US" sz="4000" dirty="0" err="1">
                <a:latin typeface="Arial" charset="0"/>
                <a:ea typeface="Arial" charset="0"/>
                <a:cs typeface="Arial" charset="0"/>
              </a:rPr>
              <a:t>alimentatia</a:t>
            </a:r>
            <a:r>
              <a:rPr lang="en-US" sz="4000" dirty="0">
                <a:latin typeface="Arial" charset="0"/>
                <a:ea typeface="Arial" charset="0"/>
                <a:cs typeface="Arial" charset="0"/>
              </a:rPr>
              <a:t> </a:t>
            </a:r>
            <a:r>
              <a:rPr lang="en-US" sz="4000" dirty="0" err="1">
                <a:latin typeface="Arial" charset="0"/>
                <a:ea typeface="Arial" charset="0"/>
                <a:cs typeface="Arial" charset="0"/>
              </a:rPr>
              <a:t>umana</a:t>
            </a:r>
            <a:r>
              <a:rPr lang="en-US" sz="4000" dirty="0">
                <a:latin typeface="Arial" charset="0"/>
                <a:ea typeface="Arial" charset="0"/>
                <a:cs typeface="Arial" charset="0"/>
              </a:rPr>
              <a:t>, </a:t>
            </a:r>
            <a:r>
              <a:rPr lang="en-US" sz="4000" dirty="0" err="1">
                <a:latin typeface="Arial" charset="0"/>
                <a:ea typeface="Arial" charset="0"/>
                <a:cs typeface="Arial" charset="0"/>
              </a:rPr>
              <a:t>furajarea</a:t>
            </a:r>
            <a:r>
              <a:rPr lang="en-US" sz="4000" dirty="0">
                <a:latin typeface="Arial" charset="0"/>
                <a:ea typeface="Arial" charset="0"/>
                <a:cs typeface="Arial" charset="0"/>
              </a:rPr>
              <a:t> </a:t>
            </a:r>
            <a:r>
              <a:rPr lang="en-US" sz="4000" dirty="0" err="1">
                <a:latin typeface="Arial" charset="0"/>
                <a:ea typeface="Arial" charset="0"/>
                <a:cs typeface="Arial" charset="0"/>
              </a:rPr>
              <a:t>animanelor</a:t>
            </a:r>
            <a:r>
              <a:rPr lang="en-US" sz="4000" dirty="0">
                <a:latin typeface="Arial" charset="0"/>
                <a:ea typeface="Arial" charset="0"/>
                <a:cs typeface="Arial" charset="0"/>
              </a:rPr>
              <a:t>, cat </a:t>
            </a:r>
            <a:r>
              <a:rPr lang="en-US" sz="4000" dirty="0" err="1">
                <a:latin typeface="Arial" charset="0"/>
                <a:ea typeface="Arial" charset="0"/>
                <a:cs typeface="Arial" charset="0"/>
              </a:rPr>
              <a:t>si</a:t>
            </a:r>
            <a:r>
              <a:rPr lang="en-US" sz="4000" dirty="0">
                <a:latin typeface="Arial" charset="0"/>
                <a:ea typeface="Arial" charset="0"/>
                <a:cs typeface="Arial" charset="0"/>
              </a:rPr>
              <a:t> </a:t>
            </a:r>
            <a:r>
              <a:rPr lang="en-US" sz="4000" dirty="0" err="1">
                <a:latin typeface="Arial" charset="0"/>
                <a:ea typeface="Arial" charset="0"/>
                <a:cs typeface="Arial" charset="0"/>
              </a:rPr>
              <a:t>pentru</a:t>
            </a:r>
            <a:r>
              <a:rPr lang="en-US" sz="4000" dirty="0">
                <a:latin typeface="Arial" charset="0"/>
                <a:ea typeface="Arial" charset="0"/>
                <a:cs typeface="Arial" charset="0"/>
              </a:rPr>
              <a:t> </a:t>
            </a:r>
            <a:r>
              <a:rPr lang="en-US" sz="4000" dirty="0" err="1">
                <a:latin typeface="Arial" charset="0"/>
                <a:ea typeface="Arial" charset="0"/>
                <a:cs typeface="Arial" charset="0"/>
              </a:rPr>
              <a:t>diferite</a:t>
            </a:r>
            <a:r>
              <a:rPr lang="en-US" sz="4000" dirty="0">
                <a:latin typeface="Arial" charset="0"/>
                <a:ea typeface="Arial" charset="0"/>
                <a:cs typeface="Arial" charset="0"/>
              </a:rPr>
              <a:t> </a:t>
            </a:r>
            <a:r>
              <a:rPr lang="en-US" sz="4000" dirty="0" err="1">
                <a:latin typeface="Arial" charset="0"/>
                <a:ea typeface="Arial" charset="0"/>
                <a:cs typeface="Arial" charset="0"/>
              </a:rPr>
              <a:t>alte</a:t>
            </a:r>
            <a:r>
              <a:rPr lang="en-US" sz="4000" dirty="0">
                <a:latin typeface="Arial" charset="0"/>
                <a:ea typeface="Arial" charset="0"/>
                <a:cs typeface="Arial" charset="0"/>
              </a:rPr>
              <a:t> </a:t>
            </a:r>
            <a:r>
              <a:rPr lang="en-US" sz="4000" dirty="0" err="1">
                <a:latin typeface="Arial" charset="0"/>
                <a:ea typeface="Arial" charset="0"/>
                <a:cs typeface="Arial" charset="0"/>
              </a:rPr>
              <a:t>industrii</a:t>
            </a:r>
            <a:r>
              <a:rPr lang="en-US" sz="4000" dirty="0">
                <a:latin typeface="Arial" charset="0"/>
                <a:ea typeface="Arial" charset="0"/>
                <a:cs typeface="Arial" charset="0"/>
              </a:rPr>
              <a:t> (</a:t>
            </a:r>
            <a:r>
              <a:rPr lang="en-US" sz="4000" dirty="0" err="1">
                <a:latin typeface="Arial" charset="0"/>
                <a:ea typeface="Arial" charset="0"/>
                <a:cs typeface="Arial" charset="0"/>
              </a:rPr>
              <a:t>Guo</a:t>
            </a:r>
            <a:r>
              <a:rPr lang="en-US" sz="4000" dirty="0">
                <a:latin typeface="Arial" charset="0"/>
                <a:ea typeface="Arial" charset="0"/>
                <a:cs typeface="Arial" charset="0"/>
              </a:rPr>
              <a:t> et al., 2022; </a:t>
            </a:r>
            <a:r>
              <a:rPr lang="en-US" sz="4000" dirty="0" err="1">
                <a:latin typeface="Arial" charset="0"/>
                <a:ea typeface="Arial" charset="0"/>
                <a:cs typeface="Arial" charset="0"/>
              </a:rPr>
              <a:t>Karges</a:t>
            </a:r>
            <a:r>
              <a:rPr lang="en-US" sz="4000" dirty="0">
                <a:latin typeface="Arial" charset="0"/>
                <a:ea typeface="Arial" charset="0"/>
                <a:cs typeface="Arial" charset="0"/>
              </a:rPr>
              <a:t> et al., 2022; </a:t>
            </a:r>
            <a:r>
              <a:rPr lang="en-US" sz="4000" dirty="0" err="1">
                <a:latin typeface="Arial" charset="0"/>
                <a:ea typeface="Arial" charset="0"/>
                <a:cs typeface="Arial" charset="0"/>
              </a:rPr>
              <a:t>Hamza</a:t>
            </a:r>
            <a:r>
              <a:rPr lang="en-US" sz="4000" dirty="0">
                <a:latin typeface="Arial" charset="0"/>
                <a:ea typeface="Arial" charset="0"/>
                <a:cs typeface="Arial" charset="0"/>
              </a:rPr>
              <a:t> et al., 2024; Singh et al., 2025). </a:t>
            </a:r>
            <a:r>
              <a:rPr lang="en-US" sz="4000" dirty="0" err="1">
                <a:latin typeface="Arial" charset="0"/>
                <a:ea typeface="Arial" charset="0"/>
                <a:cs typeface="Arial" charset="0"/>
              </a:rPr>
              <a:t>Prezentul</a:t>
            </a:r>
            <a:r>
              <a:rPr lang="en-US" sz="4000" dirty="0">
                <a:latin typeface="Arial" charset="0"/>
                <a:ea typeface="Arial" charset="0"/>
                <a:cs typeface="Arial" charset="0"/>
              </a:rPr>
              <a:t> </a:t>
            </a:r>
            <a:r>
              <a:rPr lang="en-US" sz="4000" dirty="0" err="1">
                <a:latin typeface="Arial" charset="0"/>
                <a:ea typeface="Arial" charset="0"/>
                <a:cs typeface="Arial" charset="0"/>
              </a:rPr>
              <a:t>studiu</a:t>
            </a:r>
            <a:r>
              <a:rPr lang="en-US" sz="4000" dirty="0">
                <a:latin typeface="Arial" charset="0"/>
                <a:ea typeface="Arial" charset="0"/>
                <a:cs typeface="Arial" charset="0"/>
              </a:rPr>
              <a:t> a </a:t>
            </a:r>
            <a:r>
              <a:rPr lang="en-US" sz="4000" dirty="0" err="1">
                <a:latin typeface="Arial" charset="0"/>
                <a:ea typeface="Arial" charset="0"/>
                <a:cs typeface="Arial" charset="0"/>
              </a:rPr>
              <a:t>evaluat</a:t>
            </a:r>
            <a:r>
              <a:rPr lang="en-US" sz="4000" dirty="0">
                <a:latin typeface="Arial" charset="0"/>
                <a:ea typeface="Arial" charset="0"/>
                <a:cs typeface="Arial" charset="0"/>
              </a:rPr>
              <a:t> </a:t>
            </a:r>
            <a:r>
              <a:rPr lang="en-US" sz="4000" dirty="0" err="1">
                <a:latin typeface="Arial" charset="0"/>
                <a:ea typeface="Arial" charset="0"/>
                <a:cs typeface="Arial" charset="0"/>
              </a:rPr>
              <a:t>randamentul</a:t>
            </a:r>
            <a:r>
              <a:rPr lang="en-US" sz="4000" dirty="0">
                <a:latin typeface="Arial" charset="0"/>
                <a:ea typeface="Arial" charset="0"/>
                <a:cs typeface="Arial" charset="0"/>
              </a:rPr>
              <a:t> la </a:t>
            </a:r>
            <a:r>
              <a:rPr lang="en-US" sz="4000" dirty="0" err="1">
                <a:latin typeface="Arial" charset="0"/>
                <a:ea typeface="Arial" charset="0"/>
                <a:cs typeface="Arial" charset="0"/>
              </a:rPr>
              <a:t>cultura</a:t>
            </a:r>
            <a:r>
              <a:rPr lang="en-US" sz="4000" dirty="0">
                <a:latin typeface="Arial" charset="0"/>
                <a:ea typeface="Arial" charset="0"/>
                <a:cs typeface="Arial" charset="0"/>
              </a:rPr>
              <a:t> de </a:t>
            </a:r>
            <a:r>
              <a:rPr lang="en-US" sz="4000" dirty="0" err="1">
                <a:latin typeface="Arial" charset="0"/>
                <a:ea typeface="Arial" charset="0"/>
                <a:cs typeface="Arial" charset="0"/>
              </a:rPr>
              <a:t>soia</a:t>
            </a:r>
            <a:r>
              <a:rPr lang="en-US" sz="4000" dirty="0">
                <a:latin typeface="Arial" charset="0"/>
                <a:ea typeface="Arial" charset="0"/>
                <a:cs typeface="Arial" charset="0"/>
              </a:rPr>
              <a:t> in system </a:t>
            </a:r>
            <a:r>
              <a:rPr lang="en-US" sz="4000" dirty="0" err="1">
                <a:latin typeface="Arial" charset="0"/>
                <a:ea typeface="Arial" charset="0"/>
                <a:cs typeface="Arial" charset="0"/>
              </a:rPr>
              <a:t>neirigat</a:t>
            </a:r>
            <a:r>
              <a:rPr lang="en-US" sz="4000" dirty="0">
                <a:latin typeface="Arial" charset="0"/>
                <a:ea typeface="Arial" charset="0"/>
                <a:cs typeface="Arial" charset="0"/>
              </a:rPr>
              <a:t>, in </a:t>
            </a:r>
            <a:r>
              <a:rPr lang="en-US" sz="4000" dirty="0" err="1">
                <a:latin typeface="Arial" charset="0"/>
                <a:ea typeface="Arial" charset="0"/>
                <a:cs typeface="Arial" charset="0"/>
              </a:rPr>
              <a:t>raport</a:t>
            </a:r>
            <a:r>
              <a:rPr lang="en-US" sz="4000" dirty="0">
                <a:latin typeface="Arial" charset="0"/>
                <a:ea typeface="Arial" charset="0"/>
                <a:cs typeface="Arial" charset="0"/>
              </a:rPr>
              <a:t> cu </a:t>
            </a:r>
            <a:r>
              <a:rPr lang="en-US" sz="4000" dirty="0" err="1">
                <a:latin typeface="Arial" charset="0"/>
                <a:ea typeface="Arial" charset="0"/>
                <a:cs typeface="Arial" charset="0"/>
              </a:rPr>
              <a:t>epoci</a:t>
            </a:r>
            <a:r>
              <a:rPr lang="en-US" sz="4000" dirty="0">
                <a:latin typeface="Arial" charset="0"/>
                <a:ea typeface="Arial" charset="0"/>
                <a:cs typeface="Arial" charset="0"/>
              </a:rPr>
              <a:t> </a:t>
            </a:r>
            <a:r>
              <a:rPr lang="en-US" sz="4000" dirty="0" err="1">
                <a:latin typeface="Arial" charset="0"/>
                <a:ea typeface="Arial" charset="0"/>
                <a:cs typeface="Arial" charset="0"/>
              </a:rPr>
              <a:t>si</a:t>
            </a:r>
            <a:r>
              <a:rPr lang="en-US" sz="4000" dirty="0">
                <a:latin typeface="Arial" charset="0"/>
                <a:ea typeface="Arial" charset="0"/>
                <a:cs typeface="Arial" charset="0"/>
              </a:rPr>
              <a:t> </a:t>
            </a:r>
            <a:r>
              <a:rPr lang="en-US" sz="4000" dirty="0" err="1">
                <a:latin typeface="Arial" charset="0"/>
                <a:ea typeface="Arial" charset="0"/>
                <a:cs typeface="Arial" charset="0"/>
              </a:rPr>
              <a:t>densitati</a:t>
            </a:r>
            <a:r>
              <a:rPr lang="en-US" sz="4000" dirty="0">
                <a:latin typeface="Arial" charset="0"/>
                <a:ea typeface="Arial" charset="0"/>
                <a:cs typeface="Arial" charset="0"/>
              </a:rPr>
              <a:t> </a:t>
            </a:r>
            <a:r>
              <a:rPr lang="en-US" sz="4000" dirty="0" err="1">
                <a:latin typeface="Arial" charset="0"/>
                <a:ea typeface="Arial" charset="0"/>
                <a:cs typeface="Arial" charset="0"/>
              </a:rPr>
              <a:t>diferite</a:t>
            </a:r>
            <a:r>
              <a:rPr lang="en-US" sz="4000" dirty="0">
                <a:latin typeface="Arial" charset="0"/>
                <a:ea typeface="Arial" charset="0"/>
                <a:cs typeface="Arial" charset="0"/>
              </a:rPr>
              <a:t> de </a:t>
            </a:r>
            <a:r>
              <a:rPr lang="en-US" sz="4000" dirty="0" err="1">
                <a:latin typeface="Arial" charset="0"/>
                <a:ea typeface="Arial" charset="0"/>
                <a:cs typeface="Arial" charset="0"/>
              </a:rPr>
              <a:t>semanat</a:t>
            </a:r>
            <a:r>
              <a:rPr lang="en-US" sz="4000" dirty="0">
                <a:latin typeface="Arial" charset="0"/>
                <a:ea typeface="Arial" charset="0"/>
                <a:cs typeface="Arial" charset="0"/>
              </a:rPr>
              <a:t>, in </a:t>
            </a:r>
            <a:r>
              <a:rPr lang="en-US" sz="4000" dirty="0" err="1">
                <a:latin typeface="Arial" charset="0"/>
                <a:ea typeface="Arial" charset="0"/>
                <a:cs typeface="Arial" charset="0"/>
              </a:rPr>
              <a:t>conditiile</a:t>
            </a:r>
            <a:r>
              <a:rPr lang="en-US" sz="4000" dirty="0">
                <a:latin typeface="Arial" charset="0"/>
                <a:ea typeface="Arial" charset="0"/>
                <a:cs typeface="Arial" charset="0"/>
              </a:rPr>
              <a:t> </a:t>
            </a:r>
            <a:r>
              <a:rPr lang="en-US" sz="4000" dirty="0" err="1">
                <a:latin typeface="Arial" charset="0"/>
                <a:ea typeface="Arial" charset="0"/>
                <a:cs typeface="Arial" charset="0"/>
              </a:rPr>
              <a:t>specifice</a:t>
            </a:r>
            <a:r>
              <a:rPr lang="en-US" sz="4000" dirty="0">
                <a:latin typeface="Arial" charset="0"/>
                <a:ea typeface="Arial" charset="0"/>
                <a:cs typeface="Arial" charset="0"/>
              </a:rPr>
              <a:t> </a:t>
            </a:r>
            <a:r>
              <a:rPr lang="en-US" sz="4000" dirty="0" err="1">
                <a:latin typeface="Arial" charset="0"/>
                <a:ea typeface="Arial" charset="0"/>
                <a:cs typeface="Arial" charset="0"/>
              </a:rPr>
              <a:t>Campiei</a:t>
            </a:r>
            <a:r>
              <a:rPr lang="en-US" sz="4000" dirty="0">
                <a:latin typeface="Arial" charset="0"/>
                <a:ea typeface="Arial" charset="0"/>
                <a:cs typeface="Arial" charset="0"/>
              </a:rPr>
              <a:t> de Vest a </a:t>
            </a:r>
            <a:r>
              <a:rPr lang="en-US" sz="4000" dirty="0" err="1">
                <a:latin typeface="Arial" charset="0"/>
                <a:ea typeface="Arial" charset="0"/>
                <a:cs typeface="Arial" charset="0"/>
              </a:rPr>
              <a:t>Romaniei</a:t>
            </a:r>
            <a:r>
              <a:rPr lang="en-US" sz="4000" dirty="0">
                <a:latin typeface="Arial" charset="0"/>
                <a:ea typeface="Arial" charset="0"/>
                <a:cs typeface="Arial" charset="0"/>
              </a:rPr>
              <a:t>, </a:t>
            </a:r>
            <a:r>
              <a:rPr lang="en-US" sz="4000" dirty="0" err="1">
                <a:latin typeface="Arial" charset="0"/>
                <a:ea typeface="Arial" charset="0"/>
                <a:cs typeface="Arial" charset="0"/>
              </a:rPr>
              <a:t>si</a:t>
            </a:r>
            <a:r>
              <a:rPr lang="en-US" sz="4000" dirty="0">
                <a:latin typeface="Arial" charset="0"/>
                <a:ea typeface="Arial" charset="0"/>
                <a:cs typeface="Arial" charset="0"/>
              </a:rPr>
              <a:t> a </a:t>
            </a:r>
            <a:r>
              <a:rPr lang="en-US" sz="4000" dirty="0" err="1">
                <a:latin typeface="Arial" charset="0"/>
                <a:ea typeface="Arial" charset="0"/>
                <a:cs typeface="Arial" charset="0"/>
              </a:rPr>
              <a:t>cuantificat</a:t>
            </a:r>
            <a:r>
              <a:rPr lang="en-US" sz="4000" dirty="0">
                <a:latin typeface="Arial" charset="0"/>
                <a:ea typeface="Arial" charset="0"/>
                <a:cs typeface="Arial" charset="0"/>
              </a:rPr>
              <a:t> </a:t>
            </a:r>
            <a:r>
              <a:rPr lang="en-US" sz="4000" dirty="0" err="1">
                <a:latin typeface="Arial" charset="0"/>
                <a:ea typeface="Arial" charset="0"/>
                <a:cs typeface="Arial" charset="0"/>
              </a:rPr>
              <a:t>contributia</a:t>
            </a:r>
            <a:r>
              <a:rPr lang="en-US" sz="4000" dirty="0">
                <a:latin typeface="Arial" charset="0"/>
                <a:ea typeface="Arial" charset="0"/>
                <a:cs typeface="Arial" charset="0"/>
              </a:rPr>
              <a:t> </a:t>
            </a:r>
            <a:r>
              <a:rPr lang="en-US" sz="4000" dirty="0" err="1">
                <a:latin typeface="Arial" charset="0"/>
                <a:ea typeface="Arial" charset="0"/>
                <a:cs typeface="Arial" charset="0"/>
              </a:rPr>
              <a:t>factrilor</a:t>
            </a:r>
            <a:r>
              <a:rPr lang="en-US" sz="4000" dirty="0">
                <a:latin typeface="Arial" charset="0"/>
                <a:ea typeface="Arial" charset="0"/>
                <a:cs typeface="Arial" charset="0"/>
              </a:rPr>
              <a:t> </a:t>
            </a:r>
            <a:r>
              <a:rPr lang="en-US" sz="4000" dirty="0" err="1">
                <a:latin typeface="Arial" charset="0"/>
                <a:ea typeface="Arial" charset="0"/>
                <a:cs typeface="Arial" charset="0"/>
              </a:rPr>
              <a:t>experimentali</a:t>
            </a:r>
            <a:r>
              <a:rPr lang="en-US" sz="4000" dirty="0">
                <a:latin typeface="Arial" charset="0"/>
                <a:ea typeface="Arial" charset="0"/>
                <a:cs typeface="Arial" charset="0"/>
              </a:rPr>
              <a:t> in </a:t>
            </a:r>
            <a:r>
              <a:rPr lang="en-US" sz="4000" dirty="0" err="1">
                <a:latin typeface="Arial" charset="0"/>
                <a:ea typeface="Arial" charset="0"/>
                <a:cs typeface="Arial" charset="0"/>
              </a:rPr>
              <a:t>performanta</a:t>
            </a:r>
            <a:r>
              <a:rPr lang="en-US" sz="4000" dirty="0">
                <a:latin typeface="Arial" charset="0"/>
                <a:ea typeface="Arial" charset="0"/>
                <a:cs typeface="Arial" charset="0"/>
              </a:rPr>
              <a:t> </a:t>
            </a:r>
            <a:r>
              <a:rPr lang="en-US" sz="4000" dirty="0" err="1">
                <a:latin typeface="Arial" charset="0"/>
                <a:ea typeface="Arial" charset="0"/>
                <a:cs typeface="Arial" charset="0"/>
              </a:rPr>
              <a:t>culturii</a:t>
            </a:r>
            <a:r>
              <a:rPr lang="en-US" sz="4000" dirty="0">
                <a:latin typeface="Arial" charset="0"/>
                <a:ea typeface="Arial" charset="0"/>
                <a:cs typeface="Arial" charset="0"/>
              </a:rPr>
              <a:t> de </a:t>
            </a:r>
            <a:r>
              <a:rPr lang="en-US" sz="4000" dirty="0" err="1">
                <a:latin typeface="Arial" charset="0"/>
                <a:ea typeface="Arial" charset="0"/>
                <a:cs typeface="Arial" charset="0"/>
              </a:rPr>
              <a:t>soia</a:t>
            </a:r>
            <a:r>
              <a:rPr lang="en-US" sz="4000" dirty="0">
                <a:latin typeface="Arial" charset="0"/>
                <a:ea typeface="Arial" charset="0"/>
                <a:cs typeface="Arial" charset="0"/>
              </a:rPr>
              <a:t>.</a:t>
            </a:r>
            <a:endParaRPr lang="ro-RO" sz="4000" dirty="0">
              <a:latin typeface="Arial" charset="0"/>
              <a:ea typeface="Arial" charset="0"/>
              <a:cs typeface="Arial" charset="0"/>
            </a:endParaRPr>
          </a:p>
        </p:txBody>
      </p:sp>
      <p:sp>
        <p:nvSpPr>
          <p:cNvPr id="21" name="TextBox 20"/>
          <p:cNvSpPr txBox="1"/>
          <p:nvPr/>
        </p:nvSpPr>
        <p:spPr>
          <a:xfrm>
            <a:off x="1771853" y="15610055"/>
            <a:ext cx="28764000" cy="6247864"/>
          </a:xfrm>
          <a:prstGeom prst="rect">
            <a:avLst/>
          </a:prstGeom>
          <a:noFill/>
        </p:spPr>
        <p:txBody>
          <a:bodyPr wrap="square" rtlCol="0">
            <a:spAutoFit/>
          </a:bodyPr>
          <a:lstStyle/>
          <a:p>
            <a:r>
              <a:rPr lang="ro-RO" sz="4000" b="1" dirty="0">
                <a:latin typeface="Arial" charset="0"/>
                <a:ea typeface="Arial" charset="0"/>
                <a:cs typeface="Arial" charset="0"/>
              </a:rPr>
              <a:t>MATERIAL ŞI METODE</a:t>
            </a:r>
          </a:p>
          <a:p>
            <a:pPr algn="just"/>
            <a:r>
              <a:rPr lang="ro-RO" sz="3600" dirty="0">
                <a:latin typeface="Arial" charset="0"/>
                <a:ea typeface="Arial" charset="0"/>
                <a:cs typeface="Arial" charset="0"/>
              </a:rPr>
              <a:t>Studiul si experimentele de camp la cultura de soia, soiul 'IRIS TD' (ARDS Turda), au fost organizate in cadrul ARDS Lovrin, in cadrul Proiectului ADER 1.4.1. Experimentele au fost derulate in anul agricol 2024 – 2025, cu conditiile climatice prezentate in tabelul 1 (Buzna et al., 2025), conform Statiei Meteorologice ARDS Lovrin. Cultura de soia soiul 'IRIS TD' (ARDS Turda) a fost semanata la trei epoci calendaristice diferite: E I – semanat la data 17.04.2025; E II – semanat la data 28.04.2025; E III – semanat la data 12.05.2025. In cadrul fiecarei epoci de semanat au fost considerate cinci variante cu densitati si distante de semanat diferite: d1 – 45 plante/m</a:t>
            </a:r>
            <a:r>
              <a:rPr lang="ro-RO" sz="3600" baseline="30000" dirty="0">
                <a:latin typeface="Arial" charset="0"/>
                <a:ea typeface="Arial" charset="0"/>
                <a:cs typeface="Arial" charset="0"/>
              </a:rPr>
              <a:t>2</a:t>
            </a:r>
            <a:r>
              <a:rPr lang="ro-RO" sz="3600" dirty="0">
                <a:latin typeface="Arial" charset="0"/>
                <a:ea typeface="Arial" charset="0"/>
                <a:cs typeface="Arial" charset="0"/>
              </a:rPr>
              <a:t>, cu 25 cm intre randuri; d2 – 55 plante/m</a:t>
            </a:r>
            <a:r>
              <a:rPr lang="ro-RO" sz="3600" baseline="30000" dirty="0">
                <a:latin typeface="Arial" charset="0"/>
                <a:ea typeface="Arial" charset="0"/>
                <a:cs typeface="Arial" charset="0"/>
              </a:rPr>
              <a:t>2</a:t>
            </a:r>
            <a:r>
              <a:rPr lang="ro-RO" sz="3600" dirty="0">
                <a:latin typeface="Arial" charset="0"/>
                <a:ea typeface="Arial" charset="0"/>
                <a:cs typeface="Arial" charset="0"/>
              </a:rPr>
              <a:t>, cu 25 cm intre randuri; d3 – 65 plante/m</a:t>
            </a:r>
            <a:r>
              <a:rPr lang="ro-RO" sz="3600" baseline="30000" dirty="0">
                <a:latin typeface="Arial" charset="0"/>
                <a:ea typeface="Arial" charset="0"/>
                <a:cs typeface="Arial" charset="0"/>
              </a:rPr>
              <a:t>2</a:t>
            </a:r>
            <a:r>
              <a:rPr lang="ro-RO" sz="3600" dirty="0">
                <a:latin typeface="Arial" charset="0"/>
                <a:ea typeface="Arial" charset="0"/>
                <a:cs typeface="Arial" charset="0"/>
              </a:rPr>
              <a:t>, cu 25 cm intre randuri; d4 – 45 plante/m</a:t>
            </a:r>
            <a:r>
              <a:rPr lang="ro-RO" sz="3600" baseline="30000" dirty="0">
                <a:latin typeface="Arial" charset="0"/>
                <a:ea typeface="Arial" charset="0"/>
                <a:cs typeface="Arial" charset="0"/>
              </a:rPr>
              <a:t>2</a:t>
            </a:r>
            <a:r>
              <a:rPr lang="ro-RO" sz="3600" dirty="0">
                <a:latin typeface="Arial" charset="0"/>
                <a:ea typeface="Arial" charset="0"/>
                <a:cs typeface="Arial" charset="0"/>
              </a:rPr>
              <a:t>, cu 60 cm intre randuri; d5 – 45 plante/m</a:t>
            </a:r>
            <a:r>
              <a:rPr lang="ro-RO" sz="3600" baseline="30000" dirty="0">
                <a:latin typeface="Arial" charset="0"/>
                <a:ea typeface="Arial" charset="0"/>
                <a:cs typeface="Arial" charset="0"/>
              </a:rPr>
              <a:t>2</a:t>
            </a:r>
            <a:r>
              <a:rPr lang="ro-RO" sz="3600" dirty="0">
                <a:latin typeface="Arial" charset="0"/>
                <a:ea typeface="Arial" charset="0"/>
                <a:cs typeface="Arial" charset="0"/>
              </a:rPr>
              <a:t>, cu 80 cm intre randuri. Din combinarea celor doi factori (E, and s) au rezultat 15 variante experimentale (T1 pana la T15), amplasate in trei repetitii. Studiul a evaluat variatia randamentului (Y, kg/ha) in raport cu variantele experimentale. Recoltarea s-a facut la maturitatea de recoltare, pe variante experimentale si repetitii. Datele experimentale, inregistrate pe variante si repetitii, au fost analizate matematic si statistic, in raport cu scopul studiului.</a:t>
            </a:r>
          </a:p>
        </p:txBody>
      </p:sp>
      <p:sp>
        <p:nvSpPr>
          <p:cNvPr id="22" name="TextBox 21"/>
          <p:cNvSpPr txBox="1"/>
          <p:nvPr/>
        </p:nvSpPr>
        <p:spPr>
          <a:xfrm>
            <a:off x="1771854" y="22501995"/>
            <a:ext cx="28764000" cy="5632311"/>
          </a:xfrm>
          <a:prstGeom prst="rect">
            <a:avLst/>
          </a:prstGeom>
          <a:noFill/>
        </p:spPr>
        <p:txBody>
          <a:bodyPr wrap="square" rtlCol="0">
            <a:spAutoFit/>
          </a:bodyPr>
          <a:lstStyle/>
          <a:p>
            <a:pPr algn="just"/>
            <a:r>
              <a:rPr lang="ro-RO" sz="3600" b="1" dirty="0">
                <a:latin typeface="Arial" charset="0"/>
                <a:ea typeface="Arial" charset="0"/>
                <a:cs typeface="Arial" charset="0"/>
              </a:rPr>
              <a:t>REZULTATE ȘI DISCUȚII</a:t>
            </a:r>
          </a:p>
          <a:p>
            <a:pPr algn="just"/>
            <a:r>
              <a:rPr lang="ro-RO" sz="3600" dirty="0">
                <a:latin typeface="Arial" charset="0"/>
                <a:ea typeface="Arial" charset="0"/>
                <a:cs typeface="Arial" charset="0"/>
              </a:rPr>
              <a:t>In conditiile experimentale, randamentul la cultura de soia a variat intre Y = 837.37±55.08 kg/ha (E II, d4) si Y = 2055.00±111.19 kg/ha (E III, d4). Comparativ cu valoarea medie, au fost inregistrate patru variante cu diferente superioare mediei si sase variante cu diferente inferioare mediei, in conditii de siguranta statistica. Cu diferente superioare mediei, au fost inregistrate variantele T11, T14 si T15 cu diferente la nivel de semnificatie p&lt;0.001 (***) si varianta T13 cu diferente la nivel de p&lt;0.05 (*). Cu diferente inferioare mediei, au fost inregistrate varianta T9, cu diferente la nivel p&lt;0.001 (ooo), variantele T5 si T10 cu diferente la nivel p&lt;0.01 (oo) si variantele T4, T6 si T7 cu diferente la nivel de siguranta p&lt;0.05 (o). In cazul celorlalte variante, diferentele (superioare sau inferioare mediei) nu au preznetat siguranta statistica (p&gt;0.05, ns). Analiza multivariata a explicat, pe baza principalelor doua componente 99.062% din varianța totala. Analiza cluster a condus la gruparea variantelor experimentale pe baza de similaritate in raport cu randamentul (Coph.corr. = 0.880). In raport cu nivelul de similaritate, variantele s-au grupat in doua clustere distincte, clusterul C1 cu trei variante, si clusterul C2 cu 12 variante.</a:t>
            </a:r>
          </a:p>
        </p:txBody>
      </p:sp>
      <p:sp>
        <p:nvSpPr>
          <p:cNvPr id="23" name="TextBox 22"/>
          <p:cNvSpPr txBox="1"/>
          <p:nvPr/>
        </p:nvSpPr>
        <p:spPr>
          <a:xfrm>
            <a:off x="1771854" y="28542454"/>
            <a:ext cx="28764000" cy="5632311"/>
          </a:xfrm>
          <a:prstGeom prst="rect">
            <a:avLst/>
          </a:prstGeom>
          <a:noFill/>
        </p:spPr>
        <p:txBody>
          <a:bodyPr wrap="square" rtlCol="0">
            <a:spAutoFit/>
          </a:bodyPr>
          <a:lstStyle/>
          <a:p>
            <a:r>
              <a:rPr lang="ro-RO" sz="4000" b="1" dirty="0">
                <a:latin typeface="Arial" charset="0"/>
                <a:ea typeface="Arial" charset="0"/>
                <a:cs typeface="Arial" charset="0"/>
              </a:rPr>
              <a:t>CONCLUZII</a:t>
            </a:r>
          </a:p>
          <a:p>
            <a:pPr algn="just"/>
            <a:r>
              <a:rPr lang="ro-RO" sz="3200" dirty="0">
                <a:latin typeface="Arial" charset="0"/>
                <a:ea typeface="Arial" charset="0"/>
                <a:cs typeface="Arial" charset="0"/>
              </a:rPr>
              <a:t>A fost inregistrat raspuns diferentiat al variantelor experimentale, date de epocile de semanat si densitatea plantelor, pe baza randamentului la cultura de soia, soiul 'IRIS TD' (ARDS Turda). Epocile de semanat au generat valori medii diferentiate ale randamentului, Y = 1198.33 kg/ha in cazul E I, Y = 1044.91 kg/ha in cazul E II, respectiv Y = 1776.13 kg/ha in cazul E III. Pe fondul fiecarei epoci de semanat, densitatea plantelor a influentat diferentiat randamentul. In cazul epocii E I, densitatea d3 a gegerat performanta ridicata a randamentului, Y = 1337.50 kg/ha. In cazul epocii E II, densitatea d3 a gegerat performanta ridicata a randamentului, Y = 1160.33 kg/ha. In cazul epocii E III, densitatea d4 a generat perfrmanta ridicata a randamentului, Y = 2055.00 kg/ha. Valoarea medie a randamentului la nivelul experimentului a fost Y = 1339.79 kg/ha, iar in raport cu valoarea medie calculate, s-a evidentiat varianta T14 (E III, d4) cu Y = 2055.00 kg/ha, urmata de varianta T15 (E III, d5), cu Y = 1963.33 kg/ha, si varianta T11 (E III, d1) cu Y = 1821.67 kg/ha. Analiza multivariata a explicat in proportie ridicata nivelul varianței in setul de date experimentale, a aratat corelarea densitatilor (d1 pana la d5) cu epocile de semanat (E I, E II, E III) pe vaza valorilor randamentului. In acelasi timp, analiza cluster a grupat variantele experimentale pe baza de similaritate, in raport cu valorile randamentului si a facilitat alegerea variantelor care au asigurat performanta ridicata in conditiile de studiu.</a:t>
            </a: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746652" y="34398710"/>
            <a:ext cx="28764000" cy="4093428"/>
          </a:xfrm>
          <a:prstGeom prst="rect">
            <a:avLst/>
          </a:prstGeom>
          <a:noFill/>
        </p:spPr>
        <p:txBody>
          <a:bodyPr wrap="square" rtlCol="0">
            <a:spAutoFit/>
          </a:bodyPr>
          <a:lstStyle/>
          <a:p>
            <a:pPr algn="just"/>
            <a:r>
              <a:rPr lang="ro-RO" sz="3600" b="1" noProof="1">
                <a:latin typeface="Arial" charset="0"/>
                <a:ea typeface="Arial" charset="0"/>
                <a:cs typeface="Arial" charset="0"/>
              </a:rPr>
              <a:t>BIBLIOGRAFIE SELECTIVĂ</a:t>
            </a:r>
          </a:p>
          <a:p>
            <a:pPr algn="just"/>
            <a:r>
              <a:rPr lang="ro-RO" sz="3200" noProof="1">
                <a:latin typeface="Arial" charset="0"/>
                <a:ea typeface="Arial" charset="0"/>
                <a:cs typeface="Arial" charset="0"/>
              </a:rPr>
              <a:t>Buzna C., Horablaga M.N., Rain P., Tomuta R., Sala F. Variation in Soybean Plant Height in Relation to Sowing Time and Plant Density. Life Science and Sustainable Development, 2025, 6(2), 28-39.</a:t>
            </a:r>
          </a:p>
          <a:p>
            <a:pPr algn="just"/>
            <a:r>
              <a:rPr lang="ro-RO" sz="3200" noProof="1">
                <a:latin typeface="Arial" charset="0"/>
                <a:ea typeface="Arial" charset="0"/>
                <a:cs typeface="Arial" charset="0"/>
              </a:rPr>
              <a:t>Gaguan J.S., Nagal C.J.C. Advances in soybean cultivation and utilization: Growth, nutritional significance, and environmental impacts. International Journal of Research and Review, 2025, 12(7), 213-224.</a:t>
            </a:r>
          </a:p>
          <a:p>
            <a:pPr algn="just"/>
            <a:r>
              <a:rPr lang="ro-RO" sz="3200" noProof="1">
                <a:latin typeface="Arial" charset="0"/>
                <a:ea typeface="Arial" charset="0"/>
                <a:cs typeface="Arial" charset="0"/>
              </a:rPr>
              <a:t>Peng D., Zhang H., Zhang Y., Yu L., Chen M., Chen J.M., You L., Li P., Liu J., Zhang X., Arvor D., Kuchler P., Huang J., Zhang H., Hao P., Huang J., Shi Z., Wang F., Song K., Pei Z., Li C., Xie Y., Zhang Q., Liang M., Li H., Hu J., Lou Z., Zheng S., Feng X., Peng H., Li X., Huete A., Zhang B. Global soybean trade dynamics: Drivers, impacts, and sustainability. The Innovation, 2026, 7(2), 101124.</a:t>
            </a:r>
          </a:p>
        </p:txBody>
      </p: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ro-RO" sz="6000" b="1" dirty="0">
                <a:latin typeface="Arial Black" panose="020B0A04020102020204" pitchFamily="34" charset="0"/>
              </a:rPr>
              <a:t>Conferința anuală</a:t>
            </a:r>
            <a:endParaRPr lang="en-US" sz="6000" b="1" dirty="0">
              <a:latin typeface="Arial Black" panose="020B0A04020102020204" pitchFamily="34" charset="0"/>
            </a:endParaRPr>
          </a:p>
          <a:p>
            <a:pPr algn="ctr"/>
            <a:r>
              <a:rPr lang="en-US" sz="6000" b="1" dirty="0">
                <a:latin typeface="Arial Black" panose="020B0A04020102020204" pitchFamily="34" charset="0"/>
              </a:rPr>
              <a:t>"</a:t>
            </a:r>
            <a:r>
              <a:rPr lang="en-US" sz="6000" b="1" dirty="0" err="1">
                <a:latin typeface="Arial Black" panose="020B0A04020102020204" pitchFamily="34" charset="0"/>
              </a:rPr>
              <a:t>Realizări</a:t>
            </a:r>
            <a:r>
              <a:rPr lang="en-US" sz="6000" b="1" dirty="0">
                <a:latin typeface="Arial Black" panose="020B0A04020102020204" pitchFamily="34" charset="0"/>
              </a:rPr>
              <a:t> </a:t>
            </a:r>
            <a:r>
              <a:rPr lang="en-US" sz="6000" b="1" dirty="0" err="1">
                <a:latin typeface="Arial Black" panose="020B0A04020102020204" pitchFamily="34" charset="0"/>
              </a:rPr>
              <a:t>și</a:t>
            </a:r>
            <a:r>
              <a:rPr lang="en-US" sz="6000" b="1" dirty="0">
                <a:latin typeface="Arial Black" panose="020B0A04020102020204" pitchFamily="34" charset="0"/>
              </a:rPr>
              <a:t> perspective </a:t>
            </a:r>
            <a:r>
              <a:rPr lang="en-US" sz="6000" b="1" dirty="0" err="1">
                <a:latin typeface="Arial Black" panose="020B0A04020102020204" pitchFamily="34" charset="0"/>
              </a:rPr>
              <a:t>în</a:t>
            </a:r>
            <a:r>
              <a:rPr lang="en-US" sz="6000" b="1" dirty="0">
                <a:latin typeface="Arial Black" panose="020B0A04020102020204" pitchFamily="34" charset="0"/>
              </a:rPr>
              <a:t> </a:t>
            </a:r>
            <a:r>
              <a:rPr lang="en-US" sz="6000" b="1" dirty="0" err="1">
                <a:latin typeface="Arial Black" panose="020B0A04020102020204" pitchFamily="34" charset="0"/>
              </a:rPr>
              <a:t>cercetarea</a:t>
            </a:r>
            <a:r>
              <a:rPr lang="en-US" sz="6000" b="1" dirty="0">
                <a:latin typeface="Arial Black" panose="020B0A04020102020204" pitchFamily="34" charset="0"/>
              </a:rPr>
              <a:t> </a:t>
            </a:r>
            <a:r>
              <a:rPr lang="en-US" sz="6000" b="1" dirty="0" err="1">
                <a:latin typeface="Arial Black" panose="020B0A04020102020204" pitchFamily="34" charset="0"/>
              </a:rPr>
              <a:t>agricolă</a:t>
            </a:r>
            <a:r>
              <a:rPr lang="en-US" sz="6000" b="1" dirty="0">
                <a:latin typeface="Arial Black" panose="020B0A04020102020204" pitchFamily="34" charset="0"/>
              </a:rPr>
              <a:t> </a:t>
            </a:r>
          </a:p>
          <a:p>
            <a:pPr algn="ctr"/>
            <a:r>
              <a:rPr lang="en-US" sz="6000" b="1" dirty="0" err="1">
                <a:latin typeface="Arial Black" panose="020B0A04020102020204" pitchFamily="34" charset="0"/>
              </a:rPr>
              <a:t>și</a:t>
            </a:r>
            <a:r>
              <a:rPr lang="en-US" sz="6000" b="1" dirty="0">
                <a:latin typeface="Arial Black" panose="020B0A04020102020204" pitchFamily="34" charset="0"/>
              </a:rPr>
              <a:t> </a:t>
            </a:r>
            <a:r>
              <a:rPr lang="en-US" sz="6000" b="1" dirty="0" err="1">
                <a:latin typeface="Arial Black" panose="020B0A04020102020204" pitchFamily="34" charset="0"/>
              </a:rPr>
              <a:t>silvică</a:t>
            </a:r>
            <a:r>
              <a:rPr lang="en-US" sz="6000" b="1" dirty="0">
                <a:latin typeface="Arial Black" panose="020B0A04020102020204" pitchFamily="34" charset="0"/>
              </a:rPr>
              <a:t> </a:t>
            </a:r>
            <a:r>
              <a:rPr lang="en-US" sz="6000" b="1" dirty="0" err="1">
                <a:latin typeface="Arial Black" panose="020B0A04020102020204" pitchFamily="34" charset="0"/>
              </a:rPr>
              <a:t>românească</a:t>
            </a:r>
            <a:r>
              <a:rPr lang="en-US" sz="6000" b="1" dirty="0">
                <a:latin typeface="Arial Black" panose="020B0A04020102020204" pitchFamily="34" charset="0"/>
              </a:rPr>
              <a:t>”</a:t>
            </a:r>
          </a:p>
          <a:p>
            <a:pPr algn="ctr"/>
            <a:r>
              <a:rPr lang="en-US" sz="6000" b="1" dirty="0">
                <a:latin typeface="Arial Black" panose="020B0A04020102020204" pitchFamily="34" charset="0"/>
              </a:rPr>
              <a:t>Edi</a:t>
            </a:r>
            <a:r>
              <a:rPr lang="ro-RO" sz="6000" b="1" dirty="0" err="1">
                <a:latin typeface="Arial Black" panose="020B0A04020102020204" pitchFamily="34" charset="0"/>
              </a:rPr>
              <a:t>ția</a:t>
            </a:r>
            <a:r>
              <a:rPr lang="ro-RO" sz="6000" b="1" dirty="0">
                <a:latin typeface="Arial Black" panose="020B0A04020102020204" pitchFamily="34" charset="0"/>
              </a:rPr>
              <a:t> a V-a – 2</a:t>
            </a:r>
            <a:r>
              <a:rPr lang="en-US" sz="6000" b="1" dirty="0">
                <a:latin typeface="Arial Black" panose="020B0A04020102020204" pitchFamily="34" charset="0"/>
              </a:rPr>
              <a:t>8</a:t>
            </a:r>
            <a:r>
              <a:rPr lang="ro-RO" sz="6000" b="1" dirty="0">
                <a:latin typeface="Arial Black" panose="020B0A04020102020204" pitchFamily="34" charset="0"/>
              </a:rPr>
              <a:t> mai 2026</a:t>
            </a:r>
          </a:p>
          <a:p>
            <a:endParaRPr lang="en-US" sz="60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27" name="Picture 26" descr="Antet Final SCDA Lovrin.JPG"/>
          <p:cNvPicPr>
            <a:picLocks noChangeAspect="1"/>
          </p:cNvPicPr>
          <p:nvPr/>
        </p:nvPicPr>
        <p:blipFill>
          <a:blip r:embed="rId3"/>
          <a:srcRect l="1345" t="2041" r="75849" b="67849"/>
          <a:stretch>
            <a:fillRect/>
          </a:stretch>
        </p:blipFill>
        <p:spPr>
          <a:xfrm>
            <a:off x="27332295" y="893889"/>
            <a:ext cx="4720490" cy="4824000"/>
          </a:xfrm>
          <a:prstGeom prst="rect">
            <a:avLst/>
          </a:prstGeom>
        </p:spPr>
      </p:pic>
    </p:spTree>
    <p:extLst>
      <p:ext uri="{BB962C8B-B14F-4D97-AF65-F5344CB8AC3E}">
        <p14:creationId xmlns:p14="http://schemas.microsoft.com/office/powerpoint/2010/main" val="147823182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17" name="Straight Connector 16"/>
          <p:cNvCxnSpPr/>
          <p:nvPr/>
        </p:nvCxnSpPr>
        <p:spPr>
          <a:xfrm>
            <a:off x="2888" y="5900769"/>
            <a:ext cx="32396400" cy="0"/>
          </a:xfrm>
          <a:prstGeom prst="line">
            <a:avLst/>
          </a:prstGeom>
          <a:ln w="127000" cmpd="sng">
            <a:solidFill>
              <a:srgbClr val="FF0000"/>
            </a:solidFill>
          </a:ln>
        </p:spPr>
        <p:style>
          <a:lnRef idx="1">
            <a:schemeClr val="accent1"/>
          </a:lnRef>
          <a:fillRef idx="0">
            <a:schemeClr val="accent1"/>
          </a:fillRef>
          <a:effectRef idx="0">
            <a:schemeClr val="accent1"/>
          </a:effectRef>
          <a:fontRef idx="minor">
            <a:schemeClr val="tx1"/>
          </a:fontRef>
        </p:style>
      </p:cxnSp>
      <p:sp>
        <p:nvSpPr>
          <p:cNvPr id="18" name="TextBox 17"/>
          <p:cNvSpPr txBox="1"/>
          <p:nvPr/>
        </p:nvSpPr>
        <p:spPr>
          <a:xfrm>
            <a:off x="1891896" y="6550353"/>
            <a:ext cx="28776842" cy="1938992"/>
          </a:xfrm>
          <a:prstGeom prst="rect">
            <a:avLst/>
          </a:prstGeom>
          <a:noFill/>
        </p:spPr>
        <p:txBody>
          <a:bodyPr wrap="square" rtlCol="0">
            <a:spAutoFit/>
          </a:bodyPr>
          <a:lstStyle/>
          <a:p>
            <a:pPr algn="ctr"/>
            <a:r>
              <a:rPr lang="en-US" sz="6000" b="1" dirty="0">
                <a:latin typeface="Arial" charset="0"/>
                <a:ea typeface="Arial" charset="0"/>
                <a:cs typeface="Arial" charset="0"/>
              </a:rPr>
              <a:t>SOYBEAN YIELD VARIATION IN RELATION TO SOWING DATE AND PLANT DENSITY</a:t>
            </a:r>
            <a:endParaRPr lang="en-US" sz="6000" b="1" dirty="0">
              <a:solidFill>
                <a:srgbClr val="FF0000"/>
              </a:solidFill>
              <a:latin typeface="Arial" charset="0"/>
              <a:ea typeface="Arial" charset="0"/>
              <a:cs typeface="Arial" charset="0"/>
            </a:endParaRPr>
          </a:p>
        </p:txBody>
      </p:sp>
      <p:sp>
        <p:nvSpPr>
          <p:cNvPr id="20" name="TextBox 19"/>
          <p:cNvSpPr txBox="1"/>
          <p:nvPr/>
        </p:nvSpPr>
        <p:spPr>
          <a:xfrm>
            <a:off x="1891896" y="11131520"/>
            <a:ext cx="28764000" cy="3785652"/>
          </a:xfrm>
          <a:prstGeom prst="rect">
            <a:avLst/>
          </a:prstGeom>
          <a:noFill/>
        </p:spPr>
        <p:txBody>
          <a:bodyPr wrap="square" rtlCol="0">
            <a:spAutoFit/>
          </a:bodyPr>
          <a:lstStyle/>
          <a:p>
            <a:pPr algn="just"/>
            <a:r>
              <a:rPr lang="ro-RO" sz="4000" b="1" dirty="0">
                <a:latin typeface="Arial" charset="0"/>
                <a:ea typeface="Arial" charset="0"/>
                <a:cs typeface="Arial" charset="0"/>
              </a:rPr>
              <a:t>INTRODUCTION:</a:t>
            </a:r>
            <a:r>
              <a:rPr lang="en-US" sz="4000" b="1" dirty="0">
                <a:latin typeface="Arial" charset="0"/>
                <a:ea typeface="Arial" charset="0"/>
                <a:cs typeface="Arial" charset="0"/>
              </a:rPr>
              <a:t> </a:t>
            </a:r>
            <a:endParaRPr lang="ro-RO" sz="4000" b="1" dirty="0">
              <a:latin typeface="Arial" charset="0"/>
              <a:ea typeface="Arial" charset="0"/>
              <a:cs typeface="Arial" charset="0"/>
            </a:endParaRPr>
          </a:p>
          <a:p>
            <a:pPr algn="just"/>
            <a:r>
              <a:rPr lang="en-US" sz="4000" dirty="0">
                <a:latin typeface="Arial" charset="0"/>
                <a:ea typeface="Arial" charset="0"/>
                <a:cs typeface="Arial" charset="0"/>
              </a:rPr>
              <a:t>Soybean (</a:t>
            </a:r>
            <a:r>
              <a:rPr lang="en-US" sz="4000" i="1" dirty="0" err="1">
                <a:latin typeface="Arial" charset="0"/>
                <a:ea typeface="Arial" charset="0"/>
                <a:cs typeface="Arial" charset="0"/>
              </a:rPr>
              <a:t>Glycine</a:t>
            </a:r>
            <a:r>
              <a:rPr lang="en-US" sz="4000" i="1" dirty="0">
                <a:latin typeface="Arial" charset="0"/>
                <a:ea typeface="Arial" charset="0"/>
                <a:cs typeface="Arial" charset="0"/>
              </a:rPr>
              <a:t> max</a:t>
            </a:r>
            <a:r>
              <a:rPr lang="en-US" sz="4000" dirty="0">
                <a:latin typeface="Arial" charset="0"/>
                <a:ea typeface="Arial" charset="0"/>
                <a:cs typeface="Arial" charset="0"/>
              </a:rPr>
              <a:t> (L.) </a:t>
            </a:r>
            <a:r>
              <a:rPr lang="en-US" sz="4000" dirty="0" err="1">
                <a:latin typeface="Arial" charset="0"/>
                <a:ea typeface="Arial" charset="0"/>
                <a:cs typeface="Arial" charset="0"/>
              </a:rPr>
              <a:t>Merr</a:t>
            </a:r>
            <a:r>
              <a:rPr lang="en-US" sz="4000" dirty="0">
                <a:latin typeface="Arial" charset="0"/>
                <a:ea typeface="Arial" charset="0"/>
                <a:cs typeface="Arial" charset="0"/>
              </a:rPr>
              <a:t>.) is a protein crop, one of the five main crops worldwide, with high importance for human nutrition, animal feed, as well as for various other industries (</a:t>
            </a:r>
            <a:r>
              <a:rPr lang="en-US" sz="4000" dirty="0" err="1">
                <a:latin typeface="Arial" charset="0"/>
                <a:ea typeface="Arial" charset="0"/>
                <a:cs typeface="Arial" charset="0"/>
              </a:rPr>
              <a:t>Guo</a:t>
            </a:r>
            <a:r>
              <a:rPr lang="en-US" sz="4000" dirty="0">
                <a:latin typeface="Arial" charset="0"/>
                <a:ea typeface="Arial" charset="0"/>
                <a:cs typeface="Arial" charset="0"/>
              </a:rPr>
              <a:t> et al., 2022; </a:t>
            </a:r>
            <a:r>
              <a:rPr lang="en-US" sz="4000" dirty="0" err="1">
                <a:latin typeface="Arial" charset="0"/>
                <a:ea typeface="Arial" charset="0"/>
                <a:cs typeface="Arial" charset="0"/>
              </a:rPr>
              <a:t>Karges</a:t>
            </a:r>
            <a:r>
              <a:rPr lang="en-US" sz="4000" dirty="0">
                <a:latin typeface="Arial" charset="0"/>
                <a:ea typeface="Arial" charset="0"/>
                <a:cs typeface="Arial" charset="0"/>
              </a:rPr>
              <a:t> et al., 2022; </a:t>
            </a:r>
            <a:r>
              <a:rPr lang="en-US" sz="4000" dirty="0" err="1">
                <a:latin typeface="Arial" charset="0"/>
                <a:ea typeface="Arial" charset="0"/>
                <a:cs typeface="Arial" charset="0"/>
              </a:rPr>
              <a:t>Hamza</a:t>
            </a:r>
            <a:r>
              <a:rPr lang="en-US" sz="4000" dirty="0">
                <a:latin typeface="Arial" charset="0"/>
                <a:ea typeface="Arial" charset="0"/>
                <a:cs typeface="Arial" charset="0"/>
              </a:rPr>
              <a:t> et al., 2024; Singh et al., 2025). The present study evaluated the yield of soybean crop in a non-irrigated system, in relation to different sowing times and densities, under the specific conditions of the Western Plain of Romania, and quantified the contribution of experimental factors in soybean crop performance.</a:t>
            </a:r>
            <a:endParaRPr lang="ro-RO" sz="4000" dirty="0">
              <a:latin typeface="Arial" charset="0"/>
              <a:ea typeface="Arial" charset="0"/>
              <a:cs typeface="Arial" charset="0"/>
            </a:endParaRPr>
          </a:p>
        </p:txBody>
      </p:sp>
      <p:sp>
        <p:nvSpPr>
          <p:cNvPr id="21" name="TextBox 20"/>
          <p:cNvSpPr txBox="1"/>
          <p:nvPr/>
        </p:nvSpPr>
        <p:spPr>
          <a:xfrm>
            <a:off x="1771853" y="15610055"/>
            <a:ext cx="28764000" cy="6247864"/>
          </a:xfrm>
          <a:prstGeom prst="rect">
            <a:avLst/>
          </a:prstGeom>
          <a:noFill/>
        </p:spPr>
        <p:txBody>
          <a:bodyPr wrap="square" rtlCol="0">
            <a:spAutoFit/>
          </a:bodyPr>
          <a:lstStyle/>
          <a:p>
            <a:r>
              <a:rPr lang="ro-RO" sz="4000" b="1" dirty="0">
                <a:latin typeface="Arial" charset="0"/>
                <a:ea typeface="Arial" charset="0"/>
                <a:cs typeface="Arial" charset="0"/>
              </a:rPr>
              <a:t>MATERIAL ŞI METHODS</a:t>
            </a:r>
          </a:p>
          <a:p>
            <a:pPr algn="just"/>
            <a:r>
              <a:rPr lang="en-US" sz="3600" dirty="0">
                <a:latin typeface="Arial" charset="0"/>
                <a:ea typeface="Arial" charset="0"/>
                <a:cs typeface="Arial" charset="0"/>
              </a:rPr>
              <a:t>The study and field experiments on soybean, variety 'IRIS TD' (ARDS </a:t>
            </a:r>
            <a:r>
              <a:rPr lang="en-US" sz="3600" dirty="0" err="1">
                <a:latin typeface="Arial" charset="0"/>
                <a:ea typeface="Arial" charset="0"/>
                <a:cs typeface="Arial" charset="0"/>
              </a:rPr>
              <a:t>Turda</a:t>
            </a:r>
            <a:r>
              <a:rPr lang="en-US" sz="3600" dirty="0">
                <a:latin typeface="Arial" charset="0"/>
                <a:ea typeface="Arial" charset="0"/>
                <a:cs typeface="Arial" charset="0"/>
              </a:rPr>
              <a:t>), were organized within ARDS </a:t>
            </a:r>
            <a:r>
              <a:rPr lang="en-US" sz="3600" dirty="0" err="1">
                <a:latin typeface="Arial" charset="0"/>
                <a:ea typeface="Arial" charset="0"/>
                <a:cs typeface="Arial" charset="0"/>
              </a:rPr>
              <a:t>Lovrin</a:t>
            </a:r>
            <a:r>
              <a:rPr lang="en-US" sz="3600" dirty="0">
                <a:latin typeface="Arial" charset="0"/>
                <a:ea typeface="Arial" charset="0"/>
                <a:cs typeface="Arial" charset="0"/>
              </a:rPr>
              <a:t>, within the ADER 1.4.1 Project. The experiments were carried out in the agricultural year 2024 - 2025, with the climatic conditions presented in Table 1 (</a:t>
            </a:r>
            <a:r>
              <a:rPr lang="en-US" sz="3600" dirty="0" err="1">
                <a:latin typeface="Arial" charset="0"/>
                <a:ea typeface="Arial" charset="0"/>
                <a:cs typeface="Arial" charset="0"/>
              </a:rPr>
              <a:t>Buzna</a:t>
            </a:r>
            <a:r>
              <a:rPr lang="en-US" sz="3600" dirty="0">
                <a:latin typeface="Arial" charset="0"/>
                <a:ea typeface="Arial" charset="0"/>
                <a:cs typeface="Arial" charset="0"/>
              </a:rPr>
              <a:t> et al., 2025), according to the ARDS </a:t>
            </a:r>
            <a:r>
              <a:rPr lang="en-US" sz="3600" dirty="0" err="1">
                <a:latin typeface="Arial" charset="0"/>
                <a:ea typeface="Arial" charset="0"/>
                <a:cs typeface="Arial" charset="0"/>
              </a:rPr>
              <a:t>Lovrin</a:t>
            </a:r>
            <a:r>
              <a:rPr lang="en-US" sz="3600" dirty="0">
                <a:latin typeface="Arial" charset="0"/>
                <a:ea typeface="Arial" charset="0"/>
                <a:cs typeface="Arial" charset="0"/>
              </a:rPr>
              <a:t> Meteorological Station. The soybean variety 'IRIS TD' (ARDS </a:t>
            </a:r>
            <a:r>
              <a:rPr lang="en-US" sz="3600" dirty="0" err="1">
                <a:latin typeface="Arial" charset="0"/>
                <a:ea typeface="Arial" charset="0"/>
                <a:cs typeface="Arial" charset="0"/>
              </a:rPr>
              <a:t>Turda</a:t>
            </a:r>
            <a:r>
              <a:rPr lang="en-US" sz="3600" dirty="0">
                <a:latin typeface="Arial" charset="0"/>
                <a:ea typeface="Arial" charset="0"/>
                <a:cs typeface="Arial" charset="0"/>
              </a:rPr>
              <a:t>) was sown at three different calendar periods: E I - sown on 17.04.2025; E II - sown on 28.04.2025; E III - sown on 12.05.2025. Within each sowing period, five variants with different sowing densities and distances were considered: d1 - 45 plants/m</a:t>
            </a:r>
            <a:r>
              <a:rPr lang="en-US" sz="3600" baseline="30000" dirty="0">
                <a:latin typeface="Arial" charset="0"/>
                <a:ea typeface="Arial" charset="0"/>
                <a:cs typeface="Arial" charset="0"/>
              </a:rPr>
              <a:t>2</a:t>
            </a:r>
            <a:r>
              <a:rPr lang="en-US" sz="3600" dirty="0">
                <a:latin typeface="Arial" charset="0"/>
                <a:ea typeface="Arial" charset="0"/>
                <a:cs typeface="Arial" charset="0"/>
              </a:rPr>
              <a:t>, with 25 cm between rows; d2 – 55 plants/m</a:t>
            </a:r>
            <a:r>
              <a:rPr lang="en-US" sz="3600" baseline="30000" dirty="0">
                <a:latin typeface="Arial" charset="0"/>
                <a:ea typeface="Arial" charset="0"/>
                <a:cs typeface="Arial" charset="0"/>
              </a:rPr>
              <a:t>2</a:t>
            </a:r>
            <a:r>
              <a:rPr lang="en-US" sz="3600" dirty="0">
                <a:latin typeface="Arial" charset="0"/>
                <a:ea typeface="Arial" charset="0"/>
                <a:cs typeface="Arial" charset="0"/>
              </a:rPr>
              <a:t>, with 25 cm between rows; d3 – 65 plants/m</a:t>
            </a:r>
            <a:r>
              <a:rPr lang="en-US" sz="3600" baseline="30000" dirty="0">
                <a:latin typeface="Arial" charset="0"/>
                <a:ea typeface="Arial" charset="0"/>
                <a:cs typeface="Arial" charset="0"/>
              </a:rPr>
              <a:t>2</a:t>
            </a:r>
            <a:r>
              <a:rPr lang="en-US" sz="3600" dirty="0">
                <a:latin typeface="Arial" charset="0"/>
                <a:ea typeface="Arial" charset="0"/>
                <a:cs typeface="Arial" charset="0"/>
              </a:rPr>
              <a:t>, with 25 cm between rows; d4 – 45 plants/m</a:t>
            </a:r>
            <a:r>
              <a:rPr lang="en-US" sz="3600" baseline="30000" dirty="0">
                <a:latin typeface="Arial" charset="0"/>
                <a:ea typeface="Arial" charset="0"/>
                <a:cs typeface="Arial" charset="0"/>
              </a:rPr>
              <a:t>2</a:t>
            </a:r>
            <a:r>
              <a:rPr lang="en-US" sz="3600" dirty="0">
                <a:latin typeface="Arial" charset="0"/>
                <a:ea typeface="Arial" charset="0"/>
                <a:cs typeface="Arial" charset="0"/>
              </a:rPr>
              <a:t>, with 60 cm between rows; d5 – 45 plants/m</a:t>
            </a:r>
            <a:r>
              <a:rPr lang="en-US" sz="3600" baseline="30000" dirty="0">
                <a:latin typeface="Arial" charset="0"/>
                <a:ea typeface="Arial" charset="0"/>
                <a:cs typeface="Arial" charset="0"/>
              </a:rPr>
              <a:t>2</a:t>
            </a:r>
            <a:r>
              <a:rPr lang="en-US" sz="3600" dirty="0">
                <a:latin typeface="Arial" charset="0"/>
                <a:ea typeface="Arial" charset="0"/>
                <a:cs typeface="Arial" charset="0"/>
              </a:rPr>
              <a:t>, with 80 cm between rows. The combination of the two factors (E, and s) resulted in 15 experimental variants (T1 to T15), placed in three repetitions. The study evaluated the variation in yield (Y, kg/ha) in relation to the experimental variants. Harvesting was done at harvest maturity, by experimental variants and repetitions. The experimental data, recorded by variants and repetitions, were analyzed mathematically and statistically, in relation to the purpose of the study.</a:t>
            </a:r>
            <a:endParaRPr lang="ro-RO" sz="3600" dirty="0">
              <a:latin typeface="Arial" charset="0"/>
              <a:ea typeface="Arial" charset="0"/>
              <a:cs typeface="Arial" charset="0"/>
            </a:endParaRPr>
          </a:p>
        </p:txBody>
      </p:sp>
      <p:sp>
        <p:nvSpPr>
          <p:cNvPr id="22" name="TextBox 21"/>
          <p:cNvSpPr txBox="1"/>
          <p:nvPr/>
        </p:nvSpPr>
        <p:spPr>
          <a:xfrm>
            <a:off x="1771854" y="22380075"/>
            <a:ext cx="28764000" cy="6334029"/>
          </a:xfrm>
          <a:prstGeom prst="rect">
            <a:avLst/>
          </a:prstGeom>
          <a:noFill/>
        </p:spPr>
        <p:txBody>
          <a:bodyPr wrap="square" rtlCol="0">
            <a:spAutoFit/>
          </a:bodyPr>
          <a:lstStyle/>
          <a:p>
            <a:pPr algn="just"/>
            <a:r>
              <a:rPr lang="ro-RO" sz="3600" b="1" dirty="0">
                <a:latin typeface="Arial" charset="0"/>
                <a:ea typeface="Arial" charset="0"/>
                <a:cs typeface="Arial" charset="0"/>
              </a:rPr>
              <a:t>RESULTS AND DISCUSSIONS </a:t>
            </a:r>
          </a:p>
          <a:p>
            <a:pPr algn="just"/>
            <a:r>
              <a:rPr lang="en-US" sz="3600" dirty="0">
                <a:latin typeface="Arial" charset="0"/>
                <a:ea typeface="Arial" charset="0"/>
                <a:cs typeface="Arial" charset="0"/>
              </a:rPr>
              <a:t>Under experimental conditions, the yield of soybean varied between Y = 837.37±55.08 kg/ha (E II, d4) and Y = 2055.00±111.19 kg/ha (E III, d4). Compared to the mean value, four variants with differences above the mean and six variants with differences below the mean were recorded, under conditions of statistical safety. With differences above the mean, variants T11, T14 and T15 were recorded with differences at the significance level p&lt;0.001 (***) and variant T13 with differences at the level of p&lt;0.05 (*). With differences below the mean, variant T9 was recorded, with differences at the level p&lt;0.001 (</a:t>
            </a:r>
            <a:r>
              <a:rPr lang="en-US" sz="3600" dirty="0" err="1">
                <a:latin typeface="Arial" charset="0"/>
                <a:ea typeface="Arial" charset="0"/>
                <a:cs typeface="Arial" charset="0"/>
              </a:rPr>
              <a:t>ooo</a:t>
            </a:r>
            <a:r>
              <a:rPr lang="en-US" sz="3600" dirty="0">
                <a:latin typeface="Arial" charset="0"/>
                <a:ea typeface="Arial" charset="0"/>
                <a:cs typeface="Arial" charset="0"/>
              </a:rPr>
              <a:t>), variants T5 and T10 with differences at the level p&lt;0.01 (</a:t>
            </a:r>
            <a:r>
              <a:rPr lang="en-US" sz="3600" dirty="0" err="1">
                <a:latin typeface="Arial" charset="0"/>
                <a:ea typeface="Arial" charset="0"/>
                <a:cs typeface="Arial" charset="0"/>
              </a:rPr>
              <a:t>oo</a:t>
            </a:r>
            <a:r>
              <a:rPr lang="en-US" sz="3600" dirty="0">
                <a:latin typeface="Arial" charset="0"/>
                <a:ea typeface="Arial" charset="0"/>
                <a:cs typeface="Arial" charset="0"/>
              </a:rPr>
              <a:t>) and variants T4, T6 and T7 with differences at the level of safety p&lt;0.05 (o). In the case of the other variants, the differences (above or below the mean) did not present statistical certainty (p&gt;0.05, ns). The multivariate analysis explained, based on the two main components, 99.062% of the total variance. The cluster analysis led to the grouping of the experimental variants based on similarity in relation to the yield (</a:t>
            </a:r>
            <a:r>
              <a:rPr lang="en-US" sz="3600" dirty="0" err="1">
                <a:latin typeface="Arial" charset="0"/>
                <a:ea typeface="Arial" charset="0"/>
                <a:cs typeface="Arial" charset="0"/>
              </a:rPr>
              <a:t>Coph.corr</a:t>
            </a:r>
            <a:r>
              <a:rPr lang="en-US" sz="3600" dirty="0">
                <a:latin typeface="Arial" charset="0"/>
                <a:ea typeface="Arial" charset="0"/>
                <a:cs typeface="Arial" charset="0"/>
              </a:rPr>
              <a:t>. = 0.880). In relation to the level of similarity, the variants were grouped into two distinct clusters, cluster C1 with three variants, and cluster C2 with 12 variants.</a:t>
            </a:r>
            <a:endParaRPr lang="ro-RO" sz="3600" dirty="0">
              <a:latin typeface="Arial" charset="0"/>
              <a:ea typeface="Arial" charset="0"/>
              <a:cs typeface="Arial" charset="0"/>
            </a:endParaRPr>
          </a:p>
        </p:txBody>
      </p:sp>
      <p:sp>
        <p:nvSpPr>
          <p:cNvPr id="23" name="TextBox 22"/>
          <p:cNvSpPr txBox="1"/>
          <p:nvPr/>
        </p:nvSpPr>
        <p:spPr>
          <a:xfrm>
            <a:off x="1771854" y="28714104"/>
            <a:ext cx="28764000" cy="5632311"/>
          </a:xfrm>
          <a:prstGeom prst="rect">
            <a:avLst/>
          </a:prstGeom>
          <a:noFill/>
        </p:spPr>
        <p:txBody>
          <a:bodyPr wrap="square" rtlCol="0">
            <a:spAutoFit/>
          </a:bodyPr>
          <a:lstStyle/>
          <a:p>
            <a:r>
              <a:rPr lang="ro-RO" sz="4000" b="1" dirty="0">
                <a:latin typeface="Arial" charset="0"/>
                <a:ea typeface="Arial" charset="0"/>
                <a:cs typeface="Arial" charset="0"/>
              </a:rPr>
              <a:t>CONCLUSIONS</a:t>
            </a:r>
          </a:p>
          <a:p>
            <a:pPr algn="just"/>
            <a:r>
              <a:rPr lang="ro-RO" sz="3200" dirty="0">
                <a:latin typeface="Arial" charset="0"/>
                <a:ea typeface="Arial" charset="0"/>
                <a:cs typeface="Arial" charset="0"/>
              </a:rPr>
              <a:t> </a:t>
            </a:r>
            <a:r>
              <a:rPr lang="en-US" sz="3200" dirty="0">
                <a:latin typeface="Arial" charset="0"/>
                <a:ea typeface="Arial" charset="0"/>
                <a:cs typeface="Arial" charset="0"/>
              </a:rPr>
              <a:t>A differentiated response of the experimental variants, given by the sowing times and plant density, was recorded, based on the yield of the soybean crop, the variety 'IRIS TD' (ARDS </a:t>
            </a:r>
            <a:r>
              <a:rPr lang="en-US" sz="3200" dirty="0" err="1">
                <a:latin typeface="Arial" charset="0"/>
                <a:ea typeface="Arial" charset="0"/>
                <a:cs typeface="Arial" charset="0"/>
              </a:rPr>
              <a:t>Turda</a:t>
            </a:r>
            <a:r>
              <a:rPr lang="en-US" sz="3200" dirty="0">
                <a:latin typeface="Arial" charset="0"/>
                <a:ea typeface="Arial" charset="0"/>
                <a:cs typeface="Arial" charset="0"/>
              </a:rPr>
              <a:t>). The sowing times generated differentiated average yield values, Y = 1198.33 kg/ha in the case of E I, Y = 1044.91 kg/ha in the case of E II, respectively Y = 1776.13 kg/ha in the case of E III. Against the background of each sowing time, the plant density differentially influenced the yield. In the case of the E I time, the density d3 showed high yield performance, Y = 1337.50 kg/ha. In the case of the E II time, the density d3 showed high yield performance, Y = 1160.33 kg/ha. In the case of the E III epoch, the d4 density generated high yield performance, Y = 2055.00 kg/ha. The average yield value at the experimental level was Y = 1339.79 kg/ha, and in relation to the calculated average value, the T14 variant (E III, d4) with Y = 2055.00 kg/ha stood out, followed by the T15 variant (E III, d5), with Y = 1963.33 kg/ha, and the T11 variant (E III, d1) with Y = 1821.67 kg/ha. The multivariate analysis explained a high proportion of the variance in the experimental data set, showing the correlation of densities (d1 to d5) with sowing epochs (E I, E II, E III) on the yield values. At the same time, cluster analysis grouped the experimental variants based on similarity, in relation to yield values, and facilitated the choice of variants that ensured high performance under the study conditions.</a:t>
            </a:r>
            <a:endParaRPr lang="ro-RO" sz="3200" dirty="0">
              <a:latin typeface="Arial" charset="0"/>
              <a:ea typeface="Arial" charset="0"/>
              <a:cs typeface="Arial" charset="0"/>
            </a:endParaRPr>
          </a:p>
        </p:txBody>
      </p:sp>
      <p:cxnSp>
        <p:nvCxnSpPr>
          <p:cNvPr id="24" name="Straight Connector 23"/>
          <p:cNvCxnSpPr/>
          <p:nvPr/>
        </p:nvCxnSpPr>
        <p:spPr>
          <a:xfrm>
            <a:off x="2888" y="5982059"/>
            <a:ext cx="32396400" cy="0"/>
          </a:xfrm>
          <a:prstGeom prst="line">
            <a:avLst/>
          </a:prstGeom>
          <a:ln w="127000">
            <a:solidFill>
              <a:srgbClr val="FFFF00"/>
            </a:solidFill>
          </a:ln>
        </p:spPr>
        <p:style>
          <a:lnRef idx="1">
            <a:schemeClr val="accent1"/>
          </a:lnRef>
          <a:fillRef idx="0">
            <a:schemeClr val="accent1"/>
          </a:fillRef>
          <a:effectRef idx="0">
            <a:schemeClr val="accent1"/>
          </a:effectRef>
          <a:fontRef idx="minor">
            <a:schemeClr val="tx1"/>
          </a:fontRef>
        </p:style>
      </p:cxnSp>
      <p:cxnSp>
        <p:nvCxnSpPr>
          <p:cNvPr id="25" name="Straight Connector 24"/>
          <p:cNvCxnSpPr/>
          <p:nvPr/>
        </p:nvCxnSpPr>
        <p:spPr>
          <a:xfrm>
            <a:off x="2888" y="6123345"/>
            <a:ext cx="32396400" cy="0"/>
          </a:xfrm>
          <a:prstGeom prst="line">
            <a:avLst/>
          </a:prstGeom>
          <a:ln w="127000">
            <a:solidFill>
              <a:srgbClr val="0070C0"/>
            </a:solidFill>
          </a:ln>
        </p:spPr>
        <p:style>
          <a:lnRef idx="1">
            <a:schemeClr val="accent1"/>
          </a:lnRef>
          <a:fillRef idx="0">
            <a:schemeClr val="accent1"/>
          </a:fillRef>
          <a:effectRef idx="0">
            <a:schemeClr val="accent1"/>
          </a:effectRef>
          <a:fontRef idx="minor">
            <a:schemeClr val="tx1"/>
          </a:fontRef>
        </p:style>
      </p:cxnSp>
      <p:sp>
        <p:nvSpPr>
          <p:cNvPr id="14" name="TextBox 13"/>
          <p:cNvSpPr txBox="1"/>
          <p:nvPr/>
        </p:nvSpPr>
        <p:spPr>
          <a:xfrm>
            <a:off x="1746652" y="34520630"/>
            <a:ext cx="28764000" cy="4031873"/>
          </a:xfrm>
          <a:prstGeom prst="rect">
            <a:avLst/>
          </a:prstGeom>
          <a:noFill/>
        </p:spPr>
        <p:txBody>
          <a:bodyPr wrap="square" rtlCol="0">
            <a:spAutoFit/>
          </a:bodyPr>
          <a:lstStyle/>
          <a:p>
            <a:r>
              <a:rPr lang="ro-RO" sz="3200" b="1" noProof="1">
                <a:latin typeface="Arial" charset="0"/>
                <a:ea typeface="Arial" charset="0"/>
                <a:cs typeface="Arial" charset="0"/>
              </a:rPr>
              <a:t>REFERENCES</a:t>
            </a:r>
          </a:p>
          <a:p>
            <a:pPr algn="just"/>
            <a:r>
              <a:rPr lang="ro-RO" sz="3200" noProof="1">
                <a:latin typeface="Arial" charset="0"/>
                <a:ea typeface="Arial" charset="0"/>
                <a:cs typeface="Arial" charset="0"/>
              </a:rPr>
              <a:t>Buzna C., Horablaga M.N., Rain P., Tomuta R., Sala F. Variation in Soybean Plant Height in Relation to Sowing Time and Plant Density. Life Science and Sustainable Development, 2025, 6(2), 28-39.</a:t>
            </a:r>
          </a:p>
          <a:p>
            <a:pPr algn="just"/>
            <a:r>
              <a:rPr lang="ro-RO" sz="3200" noProof="1">
                <a:latin typeface="Arial" charset="0"/>
                <a:ea typeface="Arial" charset="0"/>
                <a:cs typeface="Arial" charset="0"/>
              </a:rPr>
              <a:t>Gaguan J.S., Nagal C.J.C. Advances in soybean cultivation and utilization: Growth, nutritional significance, and environmental impacts. International Journal of Research and Review, 2025, 12(7), 213-224.</a:t>
            </a:r>
          </a:p>
          <a:p>
            <a:pPr algn="just"/>
            <a:r>
              <a:rPr lang="ro-RO" sz="3200" noProof="1">
                <a:latin typeface="Arial" charset="0"/>
                <a:ea typeface="Arial" charset="0"/>
                <a:cs typeface="Arial" charset="0"/>
              </a:rPr>
              <a:t>Peng D., Zhang H., Zhang Y., Yu L., Chen M., Chen J.M., You L., Li P., Liu J., Zhang X., Arvor D., Kuchler P., Huang J., Zhang H., Hao P., Huang J., Shi Z., Wang F., Song K., Pei Z., Li C., Xie Y., Zhang Q., Liang M., Li H., Hu J., Lou Z., Zheng S., Feng X., Peng H., Li X., Huete A., Zhang B. Global soybean trade dynamics: Drivers, impacts, and sustainability. The Innovation, 2026, 7(2), 101124.</a:t>
            </a:r>
          </a:p>
        </p:txBody>
      </p:sp>
      <p:sp>
        <p:nvSpPr>
          <p:cNvPr id="12" name="TextBox 11"/>
          <p:cNvSpPr txBox="1"/>
          <p:nvPr/>
        </p:nvSpPr>
        <p:spPr>
          <a:xfrm>
            <a:off x="4974336" y="1684421"/>
            <a:ext cx="21945600" cy="4708981"/>
          </a:xfrm>
          <a:prstGeom prst="rect">
            <a:avLst/>
          </a:prstGeom>
          <a:noFill/>
        </p:spPr>
        <p:txBody>
          <a:bodyPr wrap="square" rtlCol="0">
            <a:spAutoFit/>
          </a:bodyPr>
          <a:lstStyle/>
          <a:p>
            <a:pPr algn="ctr"/>
            <a:r>
              <a:rPr lang="en-US" sz="6000" b="1" dirty="0">
                <a:latin typeface="Arial Black" panose="020B0A04020102020204" pitchFamily="34" charset="0"/>
              </a:rPr>
              <a:t>The 5th Edition of the Annual Conference</a:t>
            </a:r>
          </a:p>
          <a:p>
            <a:pPr algn="ctr"/>
            <a:r>
              <a:rPr lang="en-US" sz="6000" b="1" dirty="0">
                <a:latin typeface="Arial Black" panose="020B0A04020102020204" pitchFamily="34" charset="0"/>
              </a:rPr>
              <a:t>“Romanian agricultural and forestry research: achievements and </a:t>
            </a:r>
            <a:r>
              <a:rPr lang="en-US" sz="6000" b="1" dirty="0" err="1">
                <a:latin typeface="Arial Black" panose="020B0A04020102020204" pitchFamily="34" charset="0"/>
              </a:rPr>
              <a:t>prospectives</a:t>
            </a:r>
            <a:r>
              <a:rPr lang="en-US" sz="6000" b="1" dirty="0">
                <a:latin typeface="Arial Black" panose="020B0A04020102020204" pitchFamily="34" charset="0"/>
              </a:rPr>
              <a:t>” </a:t>
            </a:r>
            <a:endParaRPr lang="ro-RO" sz="6000" b="1" dirty="0">
              <a:latin typeface="Arial Black" panose="020B0A04020102020204" pitchFamily="34" charset="0"/>
            </a:endParaRPr>
          </a:p>
          <a:p>
            <a:pPr algn="ctr"/>
            <a:r>
              <a:rPr lang="en-US" sz="6000" b="1" dirty="0">
                <a:latin typeface="Arial Black" panose="020B0A04020102020204" pitchFamily="34" charset="0"/>
              </a:rPr>
              <a:t>May 28, 2026</a:t>
            </a:r>
          </a:p>
          <a:p>
            <a:endParaRPr lang="en-US" sz="6000" dirty="0"/>
          </a:p>
        </p:txBody>
      </p:sp>
      <p:pic>
        <p:nvPicPr>
          <p:cNvPr id="26" name="Picture 25"/>
          <p:cNvPicPr/>
          <p:nvPr/>
        </p:nvPicPr>
        <p:blipFill>
          <a:blip r:embed="rId2">
            <a:extLst>
              <a:ext uri="{28A0092B-C50C-407E-A947-70E740481C1C}">
                <a14:useLocalDpi xmlns:a14="http://schemas.microsoft.com/office/drawing/2010/main" val="0"/>
              </a:ext>
            </a:extLst>
          </a:blip>
          <a:srcRect/>
          <a:stretch>
            <a:fillRect/>
          </a:stretch>
        </p:blipFill>
        <p:spPr bwMode="auto">
          <a:xfrm>
            <a:off x="2069432" y="1347537"/>
            <a:ext cx="2904903" cy="4023330"/>
          </a:xfrm>
          <a:prstGeom prst="rect">
            <a:avLst/>
          </a:prstGeom>
          <a:noFill/>
        </p:spPr>
      </p:pic>
      <p:pic>
        <p:nvPicPr>
          <p:cNvPr id="27" name="Picture 26" descr="Antet Final SCDA Lovrin.JPG"/>
          <p:cNvPicPr>
            <a:picLocks noChangeAspect="1"/>
          </p:cNvPicPr>
          <p:nvPr/>
        </p:nvPicPr>
        <p:blipFill>
          <a:blip r:embed="rId3"/>
          <a:srcRect l="1345" t="2041" r="75849" b="67849"/>
          <a:stretch>
            <a:fillRect/>
          </a:stretch>
        </p:blipFill>
        <p:spPr>
          <a:xfrm>
            <a:off x="27332295" y="893889"/>
            <a:ext cx="4720490" cy="4824000"/>
          </a:xfrm>
          <a:prstGeom prst="rect">
            <a:avLst/>
          </a:prstGeom>
        </p:spPr>
      </p:pic>
      <p:sp>
        <p:nvSpPr>
          <p:cNvPr id="28" name="TextBox 27"/>
          <p:cNvSpPr txBox="1"/>
          <p:nvPr/>
        </p:nvSpPr>
        <p:spPr>
          <a:xfrm>
            <a:off x="1771853" y="8660612"/>
            <a:ext cx="28359197" cy="2308324"/>
          </a:xfrm>
          <a:prstGeom prst="rect">
            <a:avLst/>
          </a:prstGeom>
          <a:noFill/>
        </p:spPr>
        <p:txBody>
          <a:bodyPr wrap="square" rtlCol="0">
            <a:spAutoFit/>
          </a:bodyPr>
          <a:lstStyle/>
          <a:p>
            <a:pPr algn="r"/>
            <a:r>
              <a:rPr lang="en-US" sz="3600" b="1" dirty="0">
                <a:latin typeface="Arial" charset="0"/>
                <a:ea typeface="Arial" charset="0"/>
                <a:cs typeface="Arial" charset="0"/>
              </a:rPr>
              <a:t>BUZNA Ciprian</a:t>
            </a:r>
            <a:r>
              <a:rPr lang="en-US" sz="3600" b="1" baseline="30000" dirty="0">
                <a:latin typeface="Arial" charset="0"/>
                <a:ea typeface="Arial" charset="0"/>
                <a:cs typeface="Arial" charset="0"/>
              </a:rPr>
              <a:t>1</a:t>
            </a:r>
            <a:r>
              <a:rPr lang="en-US" sz="3600" b="1" dirty="0">
                <a:latin typeface="Arial" charset="0"/>
                <a:ea typeface="Arial" charset="0"/>
                <a:cs typeface="Arial" charset="0"/>
              </a:rPr>
              <a:t>, HORABLAGA </a:t>
            </a:r>
            <a:r>
              <a:rPr lang="en-US" sz="3600" b="1" dirty="0" err="1">
                <a:latin typeface="Arial" charset="0"/>
                <a:ea typeface="Arial" charset="0"/>
                <a:cs typeface="Arial" charset="0"/>
              </a:rPr>
              <a:t>Nicolae</a:t>
            </a:r>
            <a:r>
              <a:rPr lang="en-US" sz="3600" b="1" dirty="0">
                <a:latin typeface="Arial" charset="0"/>
                <a:ea typeface="Arial" charset="0"/>
                <a:cs typeface="Arial" charset="0"/>
              </a:rPr>
              <a:t> Marinel</a:t>
            </a:r>
            <a:r>
              <a:rPr lang="en-US" sz="3600" b="1" baseline="30000" dirty="0">
                <a:latin typeface="Arial" charset="0"/>
                <a:ea typeface="Arial" charset="0"/>
                <a:cs typeface="Arial" charset="0"/>
              </a:rPr>
              <a:t>1,2</a:t>
            </a:r>
            <a:r>
              <a:rPr lang="en-US" sz="3600" b="1" dirty="0">
                <a:latin typeface="Arial" charset="0"/>
                <a:ea typeface="Arial" charset="0"/>
                <a:cs typeface="Arial" charset="0"/>
              </a:rPr>
              <a:t>, TOMUȚA Rebeca</a:t>
            </a:r>
            <a:r>
              <a:rPr lang="en-US" sz="3600" b="1" baseline="30000" dirty="0">
                <a:latin typeface="Arial" charset="0"/>
                <a:ea typeface="Arial" charset="0"/>
                <a:cs typeface="Arial" charset="0"/>
              </a:rPr>
              <a:t>1</a:t>
            </a:r>
            <a:r>
              <a:rPr lang="en-US" sz="3600" b="1" dirty="0">
                <a:latin typeface="Arial" charset="0"/>
                <a:ea typeface="Arial" charset="0"/>
                <a:cs typeface="Arial" charset="0"/>
              </a:rPr>
              <a:t>, SALA Florin</a:t>
            </a:r>
            <a:r>
              <a:rPr lang="en-US" sz="3600" b="1" baseline="30000" dirty="0">
                <a:latin typeface="Arial" charset="0"/>
                <a:ea typeface="Arial" charset="0"/>
                <a:cs typeface="Arial" charset="0"/>
              </a:rPr>
              <a:t>1,2,*</a:t>
            </a:r>
            <a:endParaRPr lang="ro-RO" sz="3600" b="1" dirty="0">
              <a:latin typeface="Arial" charset="0"/>
              <a:ea typeface="Arial" charset="0"/>
              <a:cs typeface="Arial" charset="0"/>
            </a:endParaRPr>
          </a:p>
          <a:p>
            <a:pPr algn="r"/>
            <a:r>
              <a:rPr lang="en-US" sz="3600" b="1" i="1" baseline="30000" dirty="0">
                <a:latin typeface="Arial" charset="0"/>
                <a:ea typeface="Arial" charset="0"/>
                <a:cs typeface="Arial" charset="0"/>
              </a:rPr>
              <a:t>1)</a:t>
            </a:r>
            <a:r>
              <a:rPr lang="en-US" sz="3600" b="1" i="1" dirty="0">
                <a:latin typeface="Arial" charset="0"/>
                <a:ea typeface="Arial" charset="0"/>
                <a:cs typeface="Arial" charset="0"/>
              </a:rPr>
              <a:t> Agricultural Research and Development Station </a:t>
            </a:r>
            <a:r>
              <a:rPr lang="en-US" sz="3600" b="1" i="1" dirty="0" err="1">
                <a:latin typeface="Arial" charset="0"/>
                <a:ea typeface="Arial" charset="0"/>
                <a:cs typeface="Arial" charset="0"/>
              </a:rPr>
              <a:t>Lovrin</a:t>
            </a:r>
            <a:r>
              <a:rPr lang="en-US" sz="3600" b="1" i="1" dirty="0">
                <a:latin typeface="Arial" charset="0"/>
                <a:ea typeface="Arial" charset="0"/>
                <a:cs typeface="Arial" charset="0"/>
              </a:rPr>
              <a:t>, </a:t>
            </a:r>
            <a:r>
              <a:rPr lang="en-US" sz="3600" b="1" i="1" dirty="0" err="1">
                <a:latin typeface="Arial" charset="0"/>
                <a:ea typeface="Arial" charset="0"/>
                <a:cs typeface="Arial" charset="0"/>
              </a:rPr>
              <a:t>Lovrin</a:t>
            </a:r>
            <a:r>
              <a:rPr lang="en-US" sz="3600" b="1" i="1" dirty="0">
                <a:latin typeface="Arial" charset="0"/>
                <a:ea typeface="Arial" charset="0"/>
                <a:cs typeface="Arial" charset="0"/>
              </a:rPr>
              <a:t>, 521, </a:t>
            </a:r>
            <a:r>
              <a:rPr lang="en-US" sz="3600" b="1" i="1" dirty="0" err="1">
                <a:latin typeface="Arial" charset="0"/>
                <a:ea typeface="Arial" charset="0"/>
                <a:cs typeface="Arial" charset="0"/>
              </a:rPr>
              <a:t>Timiș</a:t>
            </a:r>
            <a:r>
              <a:rPr lang="en-US" sz="3600" b="1" i="1" dirty="0">
                <a:latin typeface="Arial" charset="0"/>
                <a:ea typeface="Arial" charset="0"/>
                <a:cs typeface="Arial" charset="0"/>
              </a:rPr>
              <a:t> County, 0256381401 </a:t>
            </a:r>
          </a:p>
          <a:p>
            <a:pPr algn="r"/>
            <a:r>
              <a:rPr lang="en-US" sz="3600" b="1" i="1" baseline="30000" dirty="0">
                <a:latin typeface="Arial" charset="0"/>
                <a:ea typeface="Arial" charset="0"/>
                <a:cs typeface="Arial" charset="0"/>
              </a:rPr>
              <a:t>2)</a:t>
            </a:r>
            <a:r>
              <a:rPr lang="en-US" sz="3600" b="1" i="1" dirty="0">
                <a:latin typeface="Arial" charset="0"/>
                <a:ea typeface="Arial" charset="0"/>
                <a:cs typeface="Arial" charset="0"/>
              </a:rPr>
              <a:t> University of Life Sciences “King </a:t>
            </a:r>
            <a:r>
              <a:rPr lang="en-US" sz="3600" b="1" i="1" dirty="0" err="1">
                <a:latin typeface="Arial" charset="0"/>
                <a:ea typeface="Arial" charset="0"/>
                <a:cs typeface="Arial" charset="0"/>
              </a:rPr>
              <a:t>Mihai</a:t>
            </a:r>
            <a:r>
              <a:rPr lang="en-US" sz="3600" b="1" i="1" dirty="0">
                <a:latin typeface="Arial" charset="0"/>
                <a:ea typeface="Arial" charset="0"/>
                <a:cs typeface="Arial" charset="0"/>
              </a:rPr>
              <a:t> I” from Timisoara, </a:t>
            </a:r>
            <a:r>
              <a:rPr lang="en-US" sz="3600" b="1" i="1" dirty="0" err="1">
                <a:latin typeface="Arial" charset="0"/>
                <a:ea typeface="Arial" charset="0"/>
                <a:cs typeface="Arial" charset="0"/>
              </a:rPr>
              <a:t>Calea</a:t>
            </a:r>
            <a:r>
              <a:rPr lang="en-US" sz="3600" b="1" i="1" dirty="0">
                <a:latin typeface="Arial" charset="0"/>
                <a:ea typeface="Arial" charset="0"/>
                <a:cs typeface="Arial" charset="0"/>
              </a:rPr>
              <a:t> </a:t>
            </a:r>
            <a:r>
              <a:rPr lang="en-US" sz="3600" b="1" i="1" dirty="0" err="1">
                <a:latin typeface="Arial" charset="0"/>
                <a:ea typeface="Arial" charset="0"/>
                <a:cs typeface="Arial" charset="0"/>
              </a:rPr>
              <a:t>Aradului</a:t>
            </a:r>
            <a:r>
              <a:rPr lang="en-US" sz="3600" b="1" i="1" dirty="0">
                <a:latin typeface="Arial" charset="0"/>
                <a:ea typeface="Arial" charset="0"/>
                <a:cs typeface="Arial" charset="0"/>
              </a:rPr>
              <a:t>, 119, 300645, Timisoara</a:t>
            </a:r>
            <a:endParaRPr lang="ro-RO" sz="3600" b="1" i="1" dirty="0">
              <a:latin typeface="Arial" charset="0"/>
              <a:ea typeface="Arial" charset="0"/>
              <a:cs typeface="Arial" charset="0"/>
            </a:endParaRPr>
          </a:p>
          <a:p>
            <a:pPr algn="r"/>
            <a:r>
              <a:rPr lang="ro-RO" sz="3600" b="1" i="1" dirty="0">
                <a:latin typeface="Arial" charset="0"/>
                <a:ea typeface="Arial" charset="0"/>
                <a:cs typeface="Arial" charset="0"/>
              </a:rPr>
              <a:t>*Corresponding author: florin_sala@usvt.ro</a:t>
            </a:r>
          </a:p>
        </p:txBody>
      </p:sp>
    </p:spTree>
    <p:extLst>
      <p:ext uri="{BB962C8B-B14F-4D97-AF65-F5344CB8AC3E}">
        <p14:creationId xmlns:p14="http://schemas.microsoft.com/office/powerpoint/2010/main" val="226054714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1091</TotalTime>
  <Words>2548</Words>
  <Application>Microsoft Office PowerPoint</Application>
  <PresentationFormat>Custom</PresentationFormat>
  <Paragraphs>41</Paragraphs>
  <Slides>2</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vt:i4>
      </vt:variant>
    </vt:vector>
  </HeadingPairs>
  <TitlesOfParts>
    <vt:vector size="7" baseType="lpstr">
      <vt:lpstr>Arial</vt:lpstr>
      <vt:lpstr>Arial Black</vt:lpstr>
      <vt:lpstr>Calibri</vt:lpstr>
      <vt:lpstr>Calibri Light</vt:lpstr>
      <vt:lpstr>Office Theme</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Cristina Zaharia | ASAS</cp:lastModifiedBy>
  <cp:revision>179</cp:revision>
  <cp:lastPrinted>2020-03-30T08:43:16Z</cp:lastPrinted>
  <dcterms:created xsi:type="dcterms:W3CDTF">2015-08-26T05:25:30Z</dcterms:created>
  <dcterms:modified xsi:type="dcterms:W3CDTF">2026-05-26T07:46:47Z</dcterms:modified>
</cp:coreProperties>
</file>